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ags/tag23.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charts/chart8.xml" ContentType="application/vnd.openxmlformats-officedocument.drawingml.chart+xml"/>
  <Override PartName="/ppt/tags/tag24.xml" ContentType="application/vnd.openxmlformats-officedocument.presentationml.tags+xml"/>
  <Override PartName="/ppt/notesSlides/notesSlide8.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25.xml" ContentType="application/vnd.openxmlformats-officedocument.presentationml.tags+xml"/>
  <Override PartName="/ppt/notesSlides/notesSlide9.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tags/tag26.xml" ContentType="application/vnd.openxmlformats-officedocument.presentationml.tags+xml"/>
  <Override PartName="/ppt/notesSlides/notesSlide10.xml" ContentType="application/vnd.openxmlformats-officedocument.presentationml.notesSlide+xml"/>
  <Override PartName="/ppt/tags/tag27.xml" ContentType="application/vnd.openxmlformats-officedocument.presentationml.tags+xml"/>
  <Override PartName="/ppt/notesSlides/notesSlide11.xml" ContentType="application/vnd.openxmlformats-officedocument.presentationml.notesSlide+xml"/>
  <Override PartName="/ppt/tags/tag28.xml" ContentType="application/vnd.openxmlformats-officedocument.presentationml.tags+xml"/>
  <Override PartName="/ppt/notesSlides/notesSlide1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3.xml" ContentType="application/vnd.openxmlformats-officedocument.presentationml.notesSlide+xml"/>
  <Override PartName="/ppt/tags/tag41.xml" ContentType="application/vnd.openxmlformats-officedocument.presentationml.tags+xml"/>
  <Override PartName="/ppt/notesSlides/notesSlide1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42"/>
  </p:notesMasterIdLst>
  <p:sldIdLst>
    <p:sldId id="259" r:id="rId3"/>
    <p:sldId id="271" r:id="rId4"/>
    <p:sldId id="299" r:id="rId5"/>
    <p:sldId id="288" r:id="rId6"/>
    <p:sldId id="289" r:id="rId7"/>
    <p:sldId id="290" r:id="rId8"/>
    <p:sldId id="361" r:id="rId9"/>
    <p:sldId id="331" r:id="rId10"/>
    <p:sldId id="264" r:id="rId11"/>
    <p:sldId id="369" r:id="rId12"/>
    <p:sldId id="372" r:id="rId13"/>
    <p:sldId id="378" r:id="rId14"/>
    <p:sldId id="380" r:id="rId15"/>
    <p:sldId id="383" r:id="rId16"/>
    <p:sldId id="385" r:id="rId17"/>
    <p:sldId id="386" r:id="rId18"/>
    <p:sldId id="406" r:id="rId19"/>
    <p:sldId id="407" r:id="rId20"/>
    <p:sldId id="408" r:id="rId21"/>
    <p:sldId id="409" r:id="rId22"/>
    <p:sldId id="410" r:id="rId23"/>
    <p:sldId id="412" r:id="rId24"/>
    <p:sldId id="413" r:id="rId25"/>
    <p:sldId id="405" r:id="rId26"/>
    <p:sldId id="441" r:id="rId27"/>
    <p:sldId id="339" r:id="rId28"/>
    <p:sldId id="315" r:id="rId29"/>
    <p:sldId id="314" r:id="rId30"/>
    <p:sldId id="340" r:id="rId31"/>
    <p:sldId id="440" r:id="rId32"/>
    <p:sldId id="414" r:id="rId33"/>
    <p:sldId id="438" r:id="rId34"/>
    <p:sldId id="420" r:id="rId35"/>
    <p:sldId id="421" r:id="rId36"/>
    <p:sldId id="437" r:id="rId37"/>
    <p:sldId id="432" r:id="rId38"/>
    <p:sldId id="433" r:id="rId39"/>
    <p:sldId id="436" r:id="rId40"/>
    <p:sldId id="287" r:id="rId41"/>
  </p:sldIdLst>
  <p:sldSz cx="9144000" cy="6858000" type="screen4x3"/>
  <p:notesSz cx="6858000" cy="9144000"/>
  <p:custDataLst>
    <p:tags r:id="rId43"/>
  </p:custData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838"/>
    <a:srgbClr val="0000CC"/>
    <a:srgbClr val="E93C09"/>
    <a:srgbClr val="006600"/>
    <a:srgbClr val="800080"/>
    <a:srgbClr val="003300"/>
    <a:srgbClr val="003399"/>
    <a:srgbClr val="FF6600"/>
    <a:srgbClr val="F73609"/>
    <a:srgbClr val="F73C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Bez stylu, mřížka tabulky">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27" autoAdjust="0"/>
    <p:restoredTop sz="94075" autoAdjust="0"/>
  </p:normalViewPr>
  <p:slideViewPr>
    <p:cSldViewPr snapToGrid="0" showGuides="1">
      <p:cViewPr varScale="1">
        <p:scale>
          <a:sx n="80" d="100"/>
          <a:sy n="80" d="100"/>
        </p:scale>
        <p:origin x="1070" y="6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zacharim\Documents\cesty%20a%20konference\Praha_2012_seminar%20Vaculova_VURV\Prezentace%20na%20seminar\Hajslova_agrotechnicke%20faktory\Hajslova_obrazky.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zacharim\Documents\cesty%20a%20konference\Praha_2012_seminar%20Vaculova_VURV\Prezentace%20na%20seminar\Hajslova_agrotechnicke%20faktory\Hajslova_obrazky.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zacharim\Documents\cesty%20a%20konference\Praha_2012_seminar%20Vaculova_VURV\Prezentace%20na%20seminar\Hajslova_agrotechnicke%20faktory\Hajslova_obrazky.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zacharim\Documents\laborato&#345;\A_projekty\NAZV_Vaculova\2011\A1102_velke%20mykotoxiny\SOUHRN%20KROMERIZ%20A%20SENICE.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zacharim\Documents\laborato&#345;\A_projekty\NAZV_Vaculova\2011\A1102_velke%20mykotoxiny\SOUHRN%20KROMERIZ%20A%20SENIC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zacharim\Documents\cesty%20a%20konference\Praha_2012_seminar%20Vaculova_VURV\Prezentace%20na%20seminar\Hajslova_agrotechnicke%20faktory\Hajslova_obrazky.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zacharim\Documents\cesty%20a%20konference\Praha_2012_seminar%20Vaculova_VURV\Prezentace%20na%20seminar\Hajslova_agrotechnicke%20faktory\Hajslova_obrazky.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zacharim\Documents\cesty%20a%20konference\Praha_2012_seminar%20Vaculova_VURV\Prezentace%20na%20seminar\Hajslova_agrotechnicke%20faktory\Hajslova_obrazky.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zacharim\Documents\laborato&#345;\A_projekty\NAZV_Vaculova\2013\NAZV_QI111B044_velkeMKTX_komplet_obrazky.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zacharim\Documents\laborato&#345;\A_projekty\NAZV_Vaculova\2013\NAZV_QI111B044_velkeMKTX_komplet_obrazky.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zacharim\Documents\laborato&#345;\A_projekty\NAZV_Vaculova\2013\NAZV_QI111B044_velkeMKTX_komplet_obrazky.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zacharim\Documents\laborato&#345;\A_projekty\NAZV_Vaculova\2013\NAZV_QI111B044_velkeMKTX_komplet_obrazky.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zacharim\Documents\laborato&#345;\A_projekty\NAZV_Vaculova\2013\NAZV_QI111B044_velkeMKTX_komplet_obrazk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rgbClr val="0070C0"/>
                </a:solidFill>
              </a:defRPr>
            </a:pPr>
            <a:r>
              <a:rPr lang="cs-CZ" sz="2000" dirty="0" err="1" smtClean="0">
                <a:solidFill>
                  <a:srgbClr val="0070C0"/>
                </a:solidFill>
              </a:rPr>
              <a:t>Locality</a:t>
            </a:r>
            <a:r>
              <a:rPr lang="cs-CZ" dirty="0" smtClean="0">
                <a:solidFill>
                  <a:srgbClr val="0070C0"/>
                </a:solidFill>
              </a:rPr>
              <a:t> 1</a:t>
            </a:r>
            <a:endParaRPr lang="cs-CZ" dirty="0">
              <a:solidFill>
                <a:srgbClr val="0070C0"/>
              </a:solidFill>
            </a:endParaRPr>
          </a:p>
        </c:rich>
      </c:tx>
      <c:layout>
        <c:manualLayout>
          <c:xMode val="edge"/>
          <c:yMode val="edge"/>
          <c:x val="7.2074819805371081E-3"/>
          <c:y val="9.6021269453037059E-3"/>
        </c:manualLayout>
      </c:layout>
      <c:overlay val="1"/>
    </c:title>
    <c:autoTitleDeleted val="0"/>
    <c:plotArea>
      <c:layout/>
      <c:pieChart>
        <c:varyColors val="1"/>
        <c:ser>
          <c:idx val="1"/>
          <c:order val="1"/>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mktx'!$B$9:$L$9</c:f>
              <c:numCache>
                <c:formatCode>0.0</c:formatCode>
                <c:ptCount val="11"/>
                <c:pt idx="0">
                  <c:v>2.1143958868894601</c:v>
                </c:pt>
                <c:pt idx="1">
                  <c:v>46.015424164524404</c:v>
                </c:pt>
                <c:pt idx="2">
                  <c:v>8.0334190231362506</c:v>
                </c:pt>
                <c:pt idx="3">
                  <c:v>11.375321336760926</c:v>
                </c:pt>
                <c:pt idx="4">
                  <c:v>1.1600257069408741</c:v>
                </c:pt>
                <c:pt idx="6">
                  <c:v>4.6593830334190232</c:v>
                </c:pt>
                <c:pt idx="7">
                  <c:v>14.845758354755784</c:v>
                </c:pt>
                <c:pt idx="8">
                  <c:v>8.9974293059125969</c:v>
                </c:pt>
                <c:pt idx="10">
                  <c:v>2.7956298200514142</c:v>
                </c:pt>
              </c:numCache>
            </c:numRef>
          </c:val>
        </c:ser>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mktx'!$B$9:$L$9</c:f>
              <c:numCache>
                <c:formatCode>0.0</c:formatCode>
                <c:ptCount val="11"/>
                <c:pt idx="0">
                  <c:v>2.1143958868894601</c:v>
                </c:pt>
                <c:pt idx="1">
                  <c:v>46.015424164524404</c:v>
                </c:pt>
                <c:pt idx="2">
                  <c:v>8.0334190231362506</c:v>
                </c:pt>
                <c:pt idx="3">
                  <c:v>11.375321336760926</c:v>
                </c:pt>
                <c:pt idx="4">
                  <c:v>1.1600257069408741</c:v>
                </c:pt>
                <c:pt idx="6">
                  <c:v>4.6593830334190232</c:v>
                </c:pt>
                <c:pt idx="7">
                  <c:v>14.845758354755784</c:v>
                </c:pt>
                <c:pt idx="8">
                  <c:v>8.9974293059125969</c:v>
                </c:pt>
                <c:pt idx="10">
                  <c:v>2.7956298200514142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1"/>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mktx'!$B$9:$L$9</c:f>
              <c:numCache>
                <c:formatCode>0.0</c:formatCode>
                <c:ptCount val="11"/>
                <c:pt idx="0">
                  <c:v>2.1143958868894601</c:v>
                </c:pt>
                <c:pt idx="1">
                  <c:v>46.015424164524404</c:v>
                </c:pt>
                <c:pt idx="2">
                  <c:v>8.0334190231362506</c:v>
                </c:pt>
                <c:pt idx="3">
                  <c:v>11.375321336760926</c:v>
                </c:pt>
                <c:pt idx="4">
                  <c:v>1.1600257069408741</c:v>
                </c:pt>
                <c:pt idx="6">
                  <c:v>4.6593830334190232</c:v>
                </c:pt>
                <c:pt idx="7">
                  <c:v>14.845758354755784</c:v>
                </c:pt>
                <c:pt idx="8">
                  <c:v>8.9974293059125969</c:v>
                </c:pt>
                <c:pt idx="10">
                  <c:v>2.7956298200514142</c:v>
                </c:pt>
              </c:numCache>
            </c:numRef>
          </c:val>
        </c:ser>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mktx'!$B$9:$L$9</c:f>
              <c:numCache>
                <c:formatCode>0.0</c:formatCode>
                <c:ptCount val="11"/>
                <c:pt idx="0">
                  <c:v>2.1143958868894601</c:v>
                </c:pt>
                <c:pt idx="1">
                  <c:v>46.015424164524404</c:v>
                </c:pt>
                <c:pt idx="2">
                  <c:v>8.0334190231362506</c:v>
                </c:pt>
                <c:pt idx="3">
                  <c:v>11.375321336760926</c:v>
                </c:pt>
                <c:pt idx="4">
                  <c:v>1.1600257069408741</c:v>
                </c:pt>
                <c:pt idx="6">
                  <c:v>4.6593830334190232</c:v>
                </c:pt>
                <c:pt idx="7">
                  <c:v>14.845758354755784</c:v>
                </c:pt>
                <c:pt idx="8">
                  <c:v>8.9974293059125969</c:v>
                </c:pt>
                <c:pt idx="10">
                  <c:v>2.7956298200514142</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mktx'!$B$10:$L$10</c:f>
              <c:numCache>
                <c:formatCode>0.0</c:formatCode>
                <c:ptCount val="11"/>
                <c:pt idx="0">
                  <c:v>0</c:v>
                </c:pt>
                <c:pt idx="1">
                  <c:v>0.4132748904195368</c:v>
                </c:pt>
                <c:pt idx="3">
                  <c:v>0</c:v>
                </c:pt>
                <c:pt idx="4">
                  <c:v>2.77395115842205</c:v>
                </c:pt>
                <c:pt idx="5">
                  <c:v>1.6593613024420755</c:v>
                </c:pt>
                <c:pt idx="6">
                  <c:v>1.5654351909830932</c:v>
                </c:pt>
                <c:pt idx="7">
                  <c:v>40.763932373199935</c:v>
                </c:pt>
                <c:pt idx="8">
                  <c:v>20.413274890419537</c:v>
                </c:pt>
                <c:pt idx="9">
                  <c:v>12.147777082028798</c:v>
                </c:pt>
                <c:pt idx="10">
                  <c:v>12.773951158422042</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61494151618943"/>
          <c:y val="3.0840339203923949E-2"/>
          <c:w val="0.82441438537182421"/>
          <c:h val="0.89957171906643019"/>
        </c:manualLayout>
      </c:layout>
      <c:barChart>
        <c:barDir val="col"/>
        <c:grouping val="clustered"/>
        <c:varyColors val="0"/>
        <c:ser>
          <c:idx val="0"/>
          <c:order val="0"/>
          <c:tx>
            <c:v>DON</c:v>
          </c:tx>
          <c:spPr>
            <a:solidFill>
              <a:srgbClr val="FF0000"/>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(grafy!$T$14;grafy!$T$25;grafy!$T$36;grafy!$T$47)</c:f>
              <c:numCache>
                <c:formatCode>0</c:formatCode>
                <c:ptCount val="4"/>
                <c:pt idx="0" formatCode="General">
                  <c:v>100</c:v>
                </c:pt>
                <c:pt idx="1">
                  <c:v>11.513375086574509</c:v>
                </c:pt>
                <c:pt idx="2">
                  <c:v>6.6924976144115398</c:v>
                </c:pt>
                <c:pt idx="3">
                  <c:v>7.2493106169041894</c:v>
                </c:pt>
              </c:numCache>
            </c:numRef>
          </c:val>
        </c:ser>
        <c:ser>
          <c:idx val="1"/>
          <c:order val="1"/>
          <c:tx>
            <c:v>D3G</c:v>
          </c:tx>
          <c:invertIfNegative val="0"/>
          <c:cat>
            <c:strRef>
              <c:f>(grafy!$S$15;grafy!$S$27;grafy!$S$37;grafy!$S$48)</c:f>
              <c:strCache>
                <c:ptCount val="4"/>
                <c:pt idx="0">
                  <c:v>neošetřeno (1)</c:v>
                </c:pt>
                <c:pt idx="1">
                  <c:v>ošetření (2)</c:v>
                </c:pt>
                <c:pt idx="2">
                  <c:v>ošetření (3)</c:v>
                </c:pt>
                <c:pt idx="3">
                  <c:v>ošetření (4)</c:v>
                </c:pt>
              </c:strCache>
            </c:strRef>
          </c:cat>
          <c:val>
            <c:numRef>
              <c:f>(grafy!$U$14;grafy!$U$25;grafy!$U$36;grafy!$U$47)</c:f>
              <c:numCache>
                <c:formatCode>0</c:formatCode>
                <c:ptCount val="4"/>
                <c:pt idx="0" formatCode="General">
                  <c:v>100</c:v>
                </c:pt>
                <c:pt idx="1">
                  <c:v>10.627258161053238</c:v>
                </c:pt>
                <c:pt idx="2">
                  <c:v>10.145498627545866</c:v>
                </c:pt>
                <c:pt idx="3">
                  <c:v>9.9905272570897807</c:v>
                </c:pt>
              </c:numCache>
            </c:numRef>
          </c:val>
        </c:ser>
        <c:ser>
          <c:idx val="2"/>
          <c:order val="2"/>
          <c:tx>
            <c:v>ADON</c:v>
          </c:tx>
          <c:spPr>
            <a:solidFill>
              <a:schemeClr val="accent6">
                <a:lumMod val="75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(grafy!$V$14;grafy!$V$25;grafy!$V$36;grafy!$V$47)</c:f>
              <c:numCache>
                <c:formatCode>0</c:formatCode>
                <c:ptCount val="4"/>
                <c:pt idx="0" formatCode="General">
                  <c:v>100</c:v>
                </c:pt>
                <c:pt idx="1">
                  <c:v>16.941840593739613</c:v>
                </c:pt>
                <c:pt idx="2">
                  <c:v>17.972062414451827</c:v>
                </c:pt>
                <c:pt idx="3">
                  <c:v>18.407307459621887</c:v>
                </c:pt>
              </c:numCache>
            </c:numRef>
          </c:val>
        </c:ser>
        <c:ser>
          <c:idx val="3"/>
          <c:order val="3"/>
          <c:tx>
            <c:v>ZON</c:v>
          </c:tx>
          <c:spPr>
            <a:solidFill>
              <a:srgbClr val="92D050"/>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(grafy!$Y$14;grafy!$Y$25;grafy!$Y$36;grafy!$Y$47)</c:f>
              <c:numCache>
                <c:formatCode>0</c:formatCode>
                <c:ptCount val="4"/>
                <c:pt idx="0" formatCode="General">
                  <c:v>100</c:v>
                </c:pt>
                <c:pt idx="1">
                  <c:v>20.762726546293795</c:v>
                </c:pt>
                <c:pt idx="2">
                  <c:v>17.161908058390935</c:v>
                </c:pt>
                <c:pt idx="3">
                  <c:v>18.443241384920157</c:v>
                </c:pt>
              </c:numCache>
            </c:numRef>
          </c:val>
        </c:ser>
        <c:ser>
          <c:idx val="4"/>
          <c:order val="4"/>
          <c:tx>
            <c:v>EnnB</c:v>
          </c:tx>
          <c:spPr>
            <a:solidFill>
              <a:schemeClr val="accent4">
                <a:lumMod val="50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(grafy!$AB$14;grafy!$AB$25;grafy!$AB$36;grafy!$AB$47)</c:f>
              <c:numCache>
                <c:formatCode>0</c:formatCode>
                <c:ptCount val="4"/>
                <c:pt idx="0" formatCode="General">
                  <c:v>100</c:v>
                </c:pt>
                <c:pt idx="1">
                  <c:v>156.30981163241105</c:v>
                </c:pt>
                <c:pt idx="2">
                  <c:v>120.37945038462504</c:v>
                </c:pt>
                <c:pt idx="3">
                  <c:v>173.34084660728763</c:v>
                </c:pt>
              </c:numCache>
            </c:numRef>
          </c:val>
        </c:ser>
        <c:ser>
          <c:idx val="5"/>
          <c:order val="5"/>
          <c:tx>
            <c:v>EnnB1</c:v>
          </c:tx>
          <c:spPr>
            <a:solidFill>
              <a:schemeClr val="accent4">
                <a:lumMod val="75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(grafy!$AC$14;grafy!$AC$25;grafy!$AC$36;grafy!$AC$47)</c:f>
              <c:numCache>
                <c:formatCode>0</c:formatCode>
                <c:ptCount val="4"/>
                <c:pt idx="0" formatCode="General">
                  <c:v>100</c:v>
                </c:pt>
                <c:pt idx="1">
                  <c:v>218.55704702318721</c:v>
                </c:pt>
                <c:pt idx="2">
                  <c:v>168.07081247106697</c:v>
                </c:pt>
                <c:pt idx="3">
                  <c:v>261.64816504329963</c:v>
                </c:pt>
              </c:numCache>
            </c:numRef>
          </c:val>
        </c:ser>
        <c:ser>
          <c:idx val="6"/>
          <c:order val="6"/>
          <c:tx>
            <c:v>EnnA1</c:v>
          </c:tx>
          <c:spPr>
            <a:solidFill>
              <a:schemeClr val="accent4">
                <a:lumMod val="60000"/>
                <a:lumOff val="40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(grafy!$AD$14;grafy!$AD$25;grafy!$AD$36;grafy!$AD$47)</c:f>
              <c:numCache>
                <c:formatCode>0</c:formatCode>
                <c:ptCount val="4"/>
                <c:pt idx="0" formatCode="General">
                  <c:v>100</c:v>
                </c:pt>
                <c:pt idx="1">
                  <c:v>229.20543035807881</c:v>
                </c:pt>
                <c:pt idx="2">
                  <c:v>179.35051995287637</c:v>
                </c:pt>
                <c:pt idx="3">
                  <c:v>276.81188728977702</c:v>
                </c:pt>
              </c:numCache>
            </c:numRef>
          </c:val>
        </c:ser>
        <c:dLbls>
          <c:showLegendKey val="0"/>
          <c:showVal val="0"/>
          <c:showCatName val="0"/>
          <c:showSerName val="0"/>
          <c:showPercent val="0"/>
          <c:showBubbleSize val="0"/>
        </c:dLbls>
        <c:gapWidth val="150"/>
        <c:axId val="182341880"/>
        <c:axId val="182342272"/>
      </c:barChart>
      <c:catAx>
        <c:axId val="182341880"/>
        <c:scaling>
          <c:orientation val="minMax"/>
        </c:scaling>
        <c:delete val="0"/>
        <c:axPos val="b"/>
        <c:numFmt formatCode="General" sourceLinked="0"/>
        <c:majorTickMark val="out"/>
        <c:minorTickMark val="none"/>
        <c:tickLblPos val="nextTo"/>
        <c:txPr>
          <a:bodyPr/>
          <a:lstStyle/>
          <a:p>
            <a:pPr>
              <a:defRPr sz="1200" b="1"/>
            </a:pPr>
            <a:endParaRPr lang="cs-CZ"/>
          </a:p>
        </c:txPr>
        <c:crossAx val="182342272"/>
        <c:crosses val="autoZero"/>
        <c:auto val="1"/>
        <c:lblAlgn val="ctr"/>
        <c:lblOffset val="100"/>
        <c:noMultiLvlLbl val="0"/>
      </c:catAx>
      <c:valAx>
        <c:axId val="182342272"/>
        <c:scaling>
          <c:orientation val="minMax"/>
        </c:scaling>
        <c:delete val="0"/>
        <c:axPos val="l"/>
        <c:title>
          <c:tx>
            <c:rich>
              <a:bodyPr rot="-5400000" vert="horz"/>
              <a:lstStyle/>
              <a:p>
                <a:pPr>
                  <a:defRPr sz="1100"/>
                </a:pPr>
                <a:r>
                  <a:rPr lang="cs-CZ" sz="1100"/>
                  <a:t>%</a:t>
                </a:r>
                <a:endParaRPr lang="en-US" sz="1100"/>
              </a:p>
            </c:rich>
          </c:tx>
          <c:layout/>
          <c:overlay val="0"/>
        </c:title>
        <c:numFmt formatCode="General" sourceLinked="1"/>
        <c:majorTickMark val="out"/>
        <c:minorTickMark val="none"/>
        <c:tickLblPos val="nextTo"/>
        <c:crossAx val="182341880"/>
        <c:crosses val="autoZero"/>
        <c:crossBetween val="between"/>
      </c:valAx>
    </c:plotArea>
    <c:legend>
      <c:legendPos val="r"/>
      <c:layout>
        <c:manualLayout>
          <c:xMode val="edge"/>
          <c:yMode val="edge"/>
          <c:x val="0.13109273840769944"/>
          <c:y val="4.3856517935258327E-2"/>
          <c:w val="0.20664501312335959"/>
          <c:h val="0.47927763196267287"/>
        </c:manualLayout>
      </c:layout>
      <c:overlay val="0"/>
      <c:txPr>
        <a:bodyPr/>
        <a:lstStyle/>
        <a:p>
          <a:pPr>
            <a:defRPr sz="1200" b="0"/>
          </a:pPr>
          <a:endParaRPr lang="cs-CZ"/>
        </a:p>
      </c:txPr>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61494151618943"/>
          <c:y val="4.4729231130628502E-2"/>
          <c:w val="0.84424814476396048"/>
          <c:h val="0.86706727753081081"/>
        </c:manualLayout>
      </c:layout>
      <c:barChart>
        <c:barDir val="col"/>
        <c:grouping val="clustered"/>
        <c:varyColors val="0"/>
        <c:ser>
          <c:idx val="1"/>
          <c:order val="0"/>
          <c:tx>
            <c:v>HT-2</c:v>
          </c:tx>
          <c:spPr>
            <a:solidFill>
              <a:schemeClr val="accent5">
                <a:lumMod val="75000"/>
              </a:schemeClr>
            </a:solidFill>
          </c:spPr>
          <c:invertIfNegative val="0"/>
          <c:val>
            <c:numRef>
              <c:f>(grafy!$W$115;grafy!$W$126;grafy!$W$137;grafy!$W$148)</c:f>
              <c:numCache>
                <c:formatCode>0</c:formatCode>
                <c:ptCount val="4"/>
                <c:pt idx="0" formatCode="General">
                  <c:v>100</c:v>
                </c:pt>
                <c:pt idx="1">
                  <c:v>0</c:v>
                </c:pt>
                <c:pt idx="2">
                  <c:v>0</c:v>
                </c:pt>
                <c:pt idx="3">
                  <c:v>0</c:v>
                </c:pt>
              </c:numCache>
            </c:numRef>
          </c:val>
        </c:ser>
        <c:ser>
          <c:idx val="2"/>
          <c:order val="1"/>
          <c:tx>
            <c:v>T-2</c:v>
          </c:tx>
          <c:spPr>
            <a:solidFill>
              <a:schemeClr val="accent6">
                <a:lumMod val="75000"/>
              </a:schemeClr>
            </a:solidFill>
          </c:spPr>
          <c:invertIfNegative val="0"/>
          <c:val>
            <c:numRef>
              <c:f>(grafy!$X$115;grafy!$X$126;grafy!$X$137;grafy!$X$148)</c:f>
              <c:numCache>
                <c:formatCode>0</c:formatCode>
                <c:ptCount val="4"/>
                <c:pt idx="0" formatCode="General">
                  <c:v>100</c:v>
                </c:pt>
                <c:pt idx="1">
                  <c:v>0</c:v>
                </c:pt>
                <c:pt idx="2">
                  <c:v>0</c:v>
                </c:pt>
                <c:pt idx="3">
                  <c:v>0</c:v>
                </c:pt>
              </c:numCache>
            </c:numRef>
          </c:val>
        </c:ser>
        <c:ser>
          <c:idx val="3"/>
          <c:order val="2"/>
          <c:tx>
            <c:v>ZEA</c:v>
          </c:tx>
          <c:spPr>
            <a:solidFill>
              <a:srgbClr val="92D050"/>
            </a:solidFill>
          </c:spPr>
          <c:invertIfNegative val="0"/>
          <c:val>
            <c:numRef>
              <c:f>(grafy!$Y$115;grafy!$Y$126;grafy!$Y$137;grafy!$Y$148)</c:f>
              <c:numCache>
                <c:formatCode>0</c:formatCode>
                <c:ptCount val="4"/>
                <c:pt idx="0" formatCode="General">
                  <c:v>100</c:v>
                </c:pt>
                <c:pt idx="1">
                  <c:v>0</c:v>
                </c:pt>
                <c:pt idx="2">
                  <c:v>0</c:v>
                </c:pt>
                <c:pt idx="3">
                  <c:v>0</c:v>
                </c:pt>
              </c:numCache>
            </c:numRef>
          </c:val>
        </c:ser>
        <c:ser>
          <c:idx val="4"/>
          <c:order val="3"/>
          <c:tx>
            <c:v>EnnB</c:v>
          </c:tx>
          <c:spPr>
            <a:solidFill>
              <a:schemeClr val="accent4">
                <a:lumMod val="50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(grafy!$AB$115;grafy!$AB$126;grafy!$AB$137;grafy!$AB$148)</c:f>
              <c:numCache>
                <c:formatCode>0</c:formatCode>
                <c:ptCount val="4"/>
                <c:pt idx="0" formatCode="General">
                  <c:v>100</c:v>
                </c:pt>
                <c:pt idx="1">
                  <c:v>108.00768447827186</c:v>
                </c:pt>
                <c:pt idx="2">
                  <c:v>75.434730006598514</c:v>
                </c:pt>
                <c:pt idx="3">
                  <c:v>32.006688585631018</c:v>
                </c:pt>
              </c:numCache>
            </c:numRef>
          </c:val>
        </c:ser>
        <c:ser>
          <c:idx val="5"/>
          <c:order val="4"/>
          <c:tx>
            <c:v>EnnB1</c:v>
          </c:tx>
          <c:spPr>
            <a:solidFill>
              <a:schemeClr val="accent4">
                <a:lumMod val="75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(grafy!$AC$115;grafy!$AC$126;grafy!$AC$137;grafy!$AC$148)</c:f>
              <c:numCache>
                <c:formatCode>0</c:formatCode>
                <c:ptCount val="4"/>
                <c:pt idx="0" formatCode="General">
                  <c:v>100</c:v>
                </c:pt>
                <c:pt idx="1">
                  <c:v>99.931654007239757</c:v>
                </c:pt>
                <c:pt idx="2">
                  <c:v>133.33452872452574</c:v>
                </c:pt>
                <c:pt idx="3">
                  <c:v>69.792686750128709</c:v>
                </c:pt>
              </c:numCache>
            </c:numRef>
          </c:val>
        </c:ser>
        <c:ser>
          <c:idx val="0"/>
          <c:order val="5"/>
          <c:tx>
            <c:v>EnnA</c:v>
          </c:tx>
          <c:spPr>
            <a:solidFill>
              <a:schemeClr val="accent4">
                <a:lumMod val="60000"/>
                <a:lumOff val="40000"/>
              </a:schemeClr>
            </a:solidFill>
          </c:spPr>
          <c:invertIfNegative val="0"/>
          <c:val>
            <c:numRef>
              <c:f>(grafy!$AD$115;grafy!$AD$126;grafy!$AD$137;grafy!$AD$148)</c:f>
              <c:numCache>
                <c:formatCode>0</c:formatCode>
                <c:ptCount val="4"/>
                <c:pt idx="0" formatCode="General">
                  <c:v>100</c:v>
                </c:pt>
                <c:pt idx="1">
                  <c:v>106.56317782364872</c:v>
                </c:pt>
                <c:pt idx="2">
                  <c:v>108.35040797038967</c:v>
                </c:pt>
                <c:pt idx="3">
                  <c:v>170.85663880798103</c:v>
                </c:pt>
              </c:numCache>
            </c:numRef>
          </c:val>
        </c:ser>
        <c:ser>
          <c:idx val="6"/>
          <c:order val="6"/>
          <c:tx>
            <c:v>EnnA1</c:v>
          </c:tx>
          <c:spPr>
            <a:solidFill>
              <a:schemeClr val="accent4">
                <a:lumMod val="40000"/>
                <a:lumOff val="60000"/>
              </a:schemeClr>
            </a:solidFill>
          </c:spPr>
          <c:invertIfNegative val="0"/>
          <c:cat>
            <c:strRef>
              <c:f>(grafy!$S$15;grafy!$S$27;grafy!$S$37;grafy!$S$48)</c:f>
              <c:strCache>
                <c:ptCount val="4"/>
                <c:pt idx="0">
                  <c:v>neošetřeno (1)</c:v>
                </c:pt>
                <c:pt idx="1">
                  <c:v>ošetření (2)</c:v>
                </c:pt>
                <c:pt idx="2">
                  <c:v>ošetření (3)</c:v>
                </c:pt>
                <c:pt idx="3">
                  <c:v>ošetření (4)</c:v>
                </c:pt>
              </c:strCache>
            </c:strRef>
          </c:cat>
          <c:val>
            <c:numRef>
              <c:f>(grafy!$AE$115;grafy!$AE$126;grafy!$AE$137;grafy!$AE$148)</c:f>
              <c:numCache>
                <c:formatCode>0</c:formatCode>
                <c:ptCount val="4"/>
                <c:pt idx="0" formatCode="General">
                  <c:v>100</c:v>
                </c:pt>
                <c:pt idx="1">
                  <c:v>104.41542777096966</c:v>
                </c:pt>
                <c:pt idx="2">
                  <c:v>155.57009407092428</c:v>
                </c:pt>
                <c:pt idx="3">
                  <c:v>136.37891614913897</c:v>
                </c:pt>
              </c:numCache>
            </c:numRef>
          </c:val>
        </c:ser>
        <c:dLbls>
          <c:showLegendKey val="0"/>
          <c:showVal val="0"/>
          <c:showCatName val="0"/>
          <c:showSerName val="0"/>
          <c:showPercent val="0"/>
          <c:showBubbleSize val="0"/>
        </c:dLbls>
        <c:gapWidth val="150"/>
        <c:axId val="182343056"/>
        <c:axId val="182343448"/>
      </c:barChart>
      <c:catAx>
        <c:axId val="182343056"/>
        <c:scaling>
          <c:orientation val="minMax"/>
        </c:scaling>
        <c:delete val="0"/>
        <c:axPos val="b"/>
        <c:majorTickMark val="out"/>
        <c:minorTickMark val="none"/>
        <c:tickLblPos val="nextTo"/>
        <c:txPr>
          <a:bodyPr/>
          <a:lstStyle/>
          <a:p>
            <a:pPr>
              <a:defRPr sz="1200" b="1"/>
            </a:pPr>
            <a:endParaRPr lang="cs-CZ"/>
          </a:p>
        </c:txPr>
        <c:crossAx val="182343448"/>
        <c:crosses val="autoZero"/>
        <c:auto val="1"/>
        <c:lblAlgn val="ctr"/>
        <c:lblOffset val="100"/>
        <c:noMultiLvlLbl val="0"/>
      </c:catAx>
      <c:valAx>
        <c:axId val="182343448"/>
        <c:scaling>
          <c:orientation val="minMax"/>
        </c:scaling>
        <c:delete val="0"/>
        <c:axPos val="l"/>
        <c:title>
          <c:tx>
            <c:rich>
              <a:bodyPr rot="-5400000" vert="horz"/>
              <a:lstStyle/>
              <a:p>
                <a:pPr>
                  <a:defRPr sz="1400"/>
                </a:pPr>
                <a:r>
                  <a:rPr lang="cs-CZ" sz="1400"/>
                  <a:t>%</a:t>
                </a:r>
                <a:endParaRPr lang="en-US" sz="1400"/>
              </a:p>
            </c:rich>
          </c:tx>
          <c:layout/>
          <c:overlay val="0"/>
        </c:title>
        <c:numFmt formatCode="General" sourceLinked="1"/>
        <c:majorTickMark val="out"/>
        <c:minorTickMark val="none"/>
        <c:tickLblPos val="nextTo"/>
        <c:crossAx val="182343056"/>
        <c:crosses val="autoZero"/>
        <c:crossBetween val="between"/>
      </c:valAx>
    </c:plotArea>
    <c:legend>
      <c:legendPos val="r"/>
      <c:layout>
        <c:manualLayout>
          <c:xMode val="edge"/>
          <c:yMode val="edge"/>
          <c:x val="0.11916453727363685"/>
          <c:y val="0.1042694431512903"/>
          <c:w val="0.17147493295851937"/>
          <c:h val="0.27394811798105373"/>
        </c:manualLayout>
      </c:layout>
      <c:overlay val="0"/>
      <c:txPr>
        <a:bodyPr/>
        <a:lstStyle/>
        <a:p>
          <a:pPr>
            <a:defRPr sz="1200"/>
          </a:pPr>
          <a:endParaRPr lang="cs-CZ"/>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2</a:t>
            </a:r>
            <a:endParaRPr lang="cs-CZ" sz="2000" dirty="0">
              <a:solidFill>
                <a:srgbClr val="0070C0"/>
              </a:solidFill>
            </a:endParaRPr>
          </a:p>
        </c:rich>
      </c:tx>
      <c:layout>
        <c:manualLayout>
          <c:xMode val="edge"/>
          <c:yMode val="edge"/>
          <c:x val="1.8205128205128301E-2"/>
          <c:y val="2.3460410557184751E-2"/>
        </c:manualLayout>
      </c:layout>
      <c:overlay val="1"/>
    </c:title>
    <c:autoTitleDeleted val="0"/>
    <c:plotArea>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mktx'!$B$10:$L$10</c:f>
              <c:numCache>
                <c:formatCode>0.0</c:formatCode>
                <c:ptCount val="11"/>
                <c:pt idx="0">
                  <c:v>0</c:v>
                </c:pt>
                <c:pt idx="1">
                  <c:v>0.4132748904195368</c:v>
                </c:pt>
                <c:pt idx="3">
                  <c:v>0</c:v>
                </c:pt>
                <c:pt idx="4">
                  <c:v>2.7739511584220535</c:v>
                </c:pt>
                <c:pt idx="5">
                  <c:v>1.6593613024420746</c:v>
                </c:pt>
                <c:pt idx="6">
                  <c:v>1.5654351909830932</c:v>
                </c:pt>
                <c:pt idx="7">
                  <c:v>40.763932373199992</c:v>
                </c:pt>
                <c:pt idx="8">
                  <c:v>20.413274890419537</c:v>
                </c:pt>
                <c:pt idx="9">
                  <c:v>12.147777082028798</c:v>
                </c:pt>
                <c:pt idx="10">
                  <c:v>12.773951158422042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4</a:t>
            </a:r>
            <a:endParaRPr lang="cs-CZ" sz="2000" dirty="0">
              <a:solidFill>
                <a:srgbClr val="0070C0"/>
              </a:solidFill>
            </a:endParaRPr>
          </a:p>
        </c:rich>
      </c:tx>
      <c:layout>
        <c:manualLayout>
          <c:xMode val="edge"/>
          <c:yMode val="edge"/>
          <c:x val="1.4635544831211026E-2"/>
          <c:y val="0.84375056328296327"/>
        </c:manualLayout>
      </c:layout>
      <c:overlay val="1"/>
    </c:title>
    <c:autoTitleDeleted val="0"/>
    <c:plotArea>
      <c:layout/>
      <c:pieChart>
        <c:varyColors val="1"/>
        <c:ser>
          <c:idx val="1"/>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mktx'!$B$12:$L$12</c:f>
              <c:numCache>
                <c:formatCode>General</c:formatCode>
                <c:ptCount val="11"/>
                <c:pt idx="9" formatCode="0.0">
                  <c:v>100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3</a:t>
            </a:r>
            <a:endParaRPr lang="cs-CZ" sz="2000" dirty="0">
              <a:solidFill>
                <a:srgbClr val="0070C0"/>
              </a:solidFill>
            </a:endParaRPr>
          </a:p>
        </c:rich>
      </c:tx>
      <c:layout>
        <c:manualLayout>
          <c:xMode val="edge"/>
          <c:yMode val="edge"/>
          <c:x val="7.3300206996042587E-4"/>
          <c:y val="0.82907292627858409"/>
        </c:manualLayout>
      </c:layout>
      <c:overlay val="1"/>
    </c:title>
    <c:autoTitleDeleted val="0"/>
    <c:plotArea>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6"/>
            <c:bubble3D val="0"/>
            <c:spPr>
              <a:solidFill>
                <a:srgbClr val="92D050"/>
              </a:solidFill>
            </c:spPr>
          </c:dPt>
          <c:dPt>
            <c:idx val="7"/>
            <c:bubble3D val="0"/>
            <c:spPr>
              <a:solidFill>
                <a:schemeClr val="accent4">
                  <a:lumMod val="50000"/>
                </a:schemeClr>
              </a:solidFill>
            </c:spPr>
          </c:dPt>
          <c:dPt>
            <c:idx val="8"/>
            <c:bubble3D val="0"/>
            <c:spPr>
              <a:solidFill>
                <a:schemeClr val="accent4">
                  <a:lumMod val="75000"/>
                </a:schemeClr>
              </a:solidFill>
            </c:spPr>
          </c:dPt>
          <c:dPt>
            <c:idx val="10"/>
            <c:bubble3D val="0"/>
            <c:spPr>
              <a:solidFill>
                <a:schemeClr val="accent4">
                  <a:lumMod val="40000"/>
                  <a:lumOff val="60000"/>
                </a:schemeClr>
              </a:solidFill>
            </c:spPr>
          </c:dPt>
          <c:cat>
            <c:strRef>
              <c:f>'velké mktx'!$B$3:$L$3</c:f>
              <c:strCache>
                <c:ptCount val="11"/>
                <c:pt idx="0">
                  <c:v>NIV</c:v>
                </c:pt>
                <c:pt idx="1">
                  <c:v>DON</c:v>
                </c:pt>
                <c:pt idx="2">
                  <c:v>D3G</c:v>
                </c:pt>
                <c:pt idx="3">
                  <c:v>ADONs</c:v>
                </c:pt>
                <c:pt idx="4">
                  <c:v>HT-2</c:v>
                </c:pt>
                <c:pt idx="5">
                  <c:v>T-2</c:v>
                </c:pt>
                <c:pt idx="6">
                  <c:v>ZON</c:v>
                </c:pt>
                <c:pt idx="7">
                  <c:v>Enn B</c:v>
                </c:pt>
                <c:pt idx="8">
                  <c:v>Enn B1</c:v>
                </c:pt>
                <c:pt idx="9">
                  <c:v>Enn A</c:v>
                </c:pt>
                <c:pt idx="10">
                  <c:v>Enn A1</c:v>
                </c:pt>
              </c:strCache>
            </c:strRef>
          </c:cat>
          <c:val>
            <c:numRef>
              <c:f>'velké mktx'!$B$11:$L$11</c:f>
              <c:numCache>
                <c:formatCode>0.0</c:formatCode>
                <c:ptCount val="11"/>
                <c:pt idx="0">
                  <c:v>8.2746478873239528</c:v>
                </c:pt>
                <c:pt idx="1">
                  <c:v>3.127934272300489</c:v>
                </c:pt>
                <c:pt idx="2">
                  <c:v>1.2852112676056338</c:v>
                </c:pt>
                <c:pt idx="3">
                  <c:v>5.8685446009389665E-2</c:v>
                </c:pt>
                <c:pt idx="6">
                  <c:v>0.11150234741784039</c:v>
                </c:pt>
                <c:pt idx="7">
                  <c:v>59.389671361502138</c:v>
                </c:pt>
                <c:pt idx="8">
                  <c:v>13.145539906103327</c:v>
                </c:pt>
                <c:pt idx="9">
                  <c:v>10.974178403755829</c:v>
                </c:pt>
                <c:pt idx="10">
                  <c:v>3.6384976525821671</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3</a:t>
            </a:r>
            <a:endParaRPr lang="en-US" sz="2000" dirty="0">
              <a:solidFill>
                <a:srgbClr val="0070C0"/>
              </a:solidFill>
            </a:endParaRPr>
          </a:p>
        </c:rich>
      </c:tx>
      <c:layout>
        <c:manualLayout>
          <c:xMode val="edge"/>
          <c:yMode val="edge"/>
          <c:x val="7.8633952709031535E-2"/>
          <c:y val="0.22633744855967092"/>
        </c:manualLayout>
      </c:layout>
      <c:overlay val="0"/>
    </c:title>
    <c:autoTitleDeleted val="0"/>
    <c:plotArea>
      <c:layout>
        <c:manualLayout>
          <c:layoutTarget val="inner"/>
          <c:xMode val="edge"/>
          <c:yMode val="edge"/>
          <c:x val="0.29721818893266366"/>
          <c:y val="6.5009558990311397E-2"/>
          <c:w val="0.53340266841644757"/>
          <c:h val="0.88900444736074669"/>
        </c:manualLayout>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5"/>
            <c:bubble3D val="0"/>
            <c:spPr>
              <a:solidFill>
                <a:schemeClr val="tx2">
                  <a:lumMod val="60000"/>
                  <a:lumOff val="40000"/>
                </a:schemeClr>
              </a:solidFill>
            </c:spPr>
          </c:dPt>
          <c:dPt>
            <c:idx val="6"/>
            <c:bubble3D val="0"/>
            <c:spPr>
              <a:solidFill>
                <a:schemeClr val="accent1">
                  <a:lumMod val="60000"/>
                  <a:lumOff val="40000"/>
                </a:schemeClr>
              </a:solidFill>
            </c:spPr>
          </c:dPt>
          <c:dPt>
            <c:idx val="7"/>
            <c:bubble3D val="0"/>
            <c:spPr>
              <a:solidFill>
                <a:schemeClr val="tx2">
                  <a:lumMod val="20000"/>
                  <a:lumOff val="80000"/>
                </a:schemeClr>
              </a:solidFill>
            </c:spPr>
          </c:dPt>
          <c:dPt>
            <c:idx val="8"/>
            <c:bubble3D val="0"/>
            <c:spPr>
              <a:solidFill>
                <a:schemeClr val="accent3">
                  <a:lumMod val="60000"/>
                  <a:lumOff val="40000"/>
                </a:schemeClr>
              </a:solidFill>
            </c:spPr>
          </c:dPt>
          <c:dPt>
            <c:idx val="9"/>
            <c:bubble3D val="0"/>
            <c:spPr>
              <a:solidFill>
                <a:schemeClr val="accent3">
                  <a:lumMod val="40000"/>
                  <a:lumOff val="60000"/>
                </a:schemeClr>
              </a:solidFill>
            </c:spPr>
          </c:dPt>
          <c:dPt>
            <c:idx val="10"/>
            <c:bubble3D val="0"/>
            <c:spPr>
              <a:solidFill>
                <a:srgbClr val="92D050"/>
              </a:solidFill>
            </c:spPr>
          </c:dPt>
          <c:dPt>
            <c:idx val="11"/>
            <c:bubble3D val="0"/>
            <c:spPr>
              <a:solidFill>
                <a:schemeClr val="accent4">
                  <a:lumMod val="75000"/>
                </a:schemeClr>
              </a:solidFill>
            </c:spPr>
          </c:dPt>
          <c:dPt>
            <c:idx val="12"/>
            <c:bubble3D val="0"/>
            <c:spPr>
              <a:solidFill>
                <a:schemeClr val="accent4">
                  <a:lumMod val="60000"/>
                  <a:lumOff val="40000"/>
                </a:schemeClr>
              </a:solidFill>
            </c:spPr>
          </c:dPt>
          <c:dPt>
            <c:idx val="13"/>
            <c:bubble3D val="0"/>
            <c:spPr>
              <a:solidFill>
                <a:schemeClr val="accent4">
                  <a:lumMod val="40000"/>
                  <a:lumOff val="60000"/>
                </a:schemeClr>
              </a:solidFill>
            </c:spPr>
          </c:dPt>
          <c:dPt>
            <c:idx val="14"/>
            <c:bubble3D val="0"/>
            <c:spPr>
              <a:solidFill>
                <a:schemeClr val="accent4">
                  <a:lumMod val="20000"/>
                  <a:lumOff val="80000"/>
                </a:schemeClr>
              </a:solidFill>
            </c:spPr>
          </c:dPt>
          <c:dPt>
            <c:idx val="15"/>
            <c:bubble3D val="0"/>
            <c:spPr>
              <a:solidFill>
                <a:schemeClr val="accent6">
                  <a:lumMod val="20000"/>
                  <a:lumOff val="80000"/>
                </a:schemeClr>
              </a:solidFill>
            </c:spPr>
          </c:dPt>
          <c:dPt>
            <c:idx val="16"/>
            <c:bubble3D val="0"/>
            <c:spPr>
              <a:solidFill>
                <a:srgbClr val="CC9900"/>
              </a:solidFill>
            </c:spPr>
          </c:dPt>
          <c:dPt>
            <c:idx val="17"/>
            <c:bubble3D val="0"/>
            <c:spPr>
              <a:solidFill>
                <a:srgbClr val="FEBB00"/>
              </a:solidFill>
            </c:spPr>
          </c:dPt>
          <c:dPt>
            <c:idx val="18"/>
            <c:bubble3D val="0"/>
            <c:spPr>
              <a:solidFill>
                <a:srgbClr val="FFC729"/>
              </a:solidFill>
            </c:spPr>
          </c:dPt>
          <c:dPt>
            <c:idx val="19"/>
            <c:bubble3D val="0"/>
            <c:spPr>
              <a:solidFill>
                <a:srgbClr val="FFE393"/>
              </a:solidFill>
            </c:spPr>
          </c:dPt>
          <c:dLbls>
            <c:dLbl>
              <c:idx val="1"/>
              <c:layout>
                <c:manualLayout>
                  <c:x val="-7.6600132916564909E-2"/>
                  <c:y val="0.11466770357409027"/>
                </c:manualLayout>
              </c:layout>
              <c:tx>
                <c:rich>
                  <a:bodyPr/>
                  <a:lstStyle/>
                  <a:p>
                    <a:r>
                      <a:rPr lang="en-US" smtClean="0"/>
                      <a:t>106 </a:t>
                    </a:r>
                    <a:r>
                      <a:rPr lang="en-US" sz="14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2"/>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layout>
                <c:manualLayout>
                  <c:x val="-0.16088013446331781"/>
                  <c:y val="-8.6679628009461787E-2"/>
                </c:manualLayout>
              </c:layout>
              <c:tx>
                <c:rich>
                  <a:bodyPr/>
                  <a:lstStyle/>
                  <a:p>
                    <a:pPr>
                      <a:defRPr sz="1400">
                        <a:solidFill>
                          <a:schemeClr val="bg1"/>
                        </a:solidFill>
                      </a:defRPr>
                    </a:pPr>
                    <a:r>
                      <a:rPr lang="en-US" dirty="0" smtClean="0"/>
                      <a:t>599 </a:t>
                    </a:r>
                    <a:r>
                      <a:rPr lang="en-US" sz="1400" b="0" i="0" u="none" strike="noStrike" baseline="0" dirty="0" smtClean="0"/>
                      <a:t>µg/kg</a:t>
                    </a:r>
                    <a:endParaRPr lang="en-US" dirty="0"/>
                  </a:p>
                </c:rich>
              </c:tx>
              <c:spPr/>
              <c:showLegendKey val="0"/>
              <c:showVal val="1"/>
              <c:showCatName val="0"/>
              <c:showSerName val="0"/>
              <c:showPercent val="0"/>
              <c:showBubbleSize val="0"/>
              <c:extLst>
                <c:ext xmlns:c15="http://schemas.microsoft.com/office/drawing/2012/chart" uri="{CE6537A1-D6FC-4f65-9D91-7224C49458BB}">
                  <c15:layout/>
                </c:ext>
              </c:extLst>
            </c:dLbl>
            <c:dLbl>
              <c:idx val="12"/>
              <c:layout/>
              <c:tx>
                <c:rich>
                  <a:bodyPr/>
                  <a:lstStyle/>
                  <a:p>
                    <a:r>
                      <a:rPr lang="en-US" smtClean="0"/>
                      <a:t>180 </a:t>
                    </a:r>
                    <a:r>
                      <a:rPr lang="en-US" sz="14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3"/>
              <c:delete val="1"/>
              <c:extLst>
                <c:ext xmlns:c15="http://schemas.microsoft.com/office/drawing/2012/chart" uri="{CE6537A1-D6FC-4f65-9D91-7224C49458BB}"/>
              </c:extLst>
            </c:dLbl>
            <c:dLbl>
              <c:idx val="14"/>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6"/>
              <c:layout>
                <c:manualLayout>
                  <c:x val="-2.2359795964858255E-3"/>
                  <c:y val="-1.8852273095492707E-3"/>
                </c:manualLayout>
              </c:layout>
              <c:tx>
                <c:rich>
                  <a:bodyPr/>
                  <a:lstStyle/>
                  <a:p>
                    <a:r>
                      <a:rPr lang="en-US" smtClean="0"/>
                      <a:t>45 </a:t>
                    </a:r>
                    <a:r>
                      <a:rPr lang="en-US" sz="14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7"/>
              <c:delete val="1"/>
              <c:extLst>
                <c:ext xmlns:c15="http://schemas.microsoft.com/office/drawing/2012/chart" uri="{CE6537A1-D6FC-4f65-9D91-7224C49458BB}"/>
              </c:extLst>
            </c:dLbl>
            <c:dLbl>
              <c:idx val="18"/>
              <c:layout>
                <c:manualLayout>
                  <c:x val="0.17505376068326409"/>
                  <c:y val="0.24805677068144275"/>
                </c:manualLayout>
              </c:layout>
              <c:tx>
                <c:rich>
                  <a:bodyPr/>
                  <a:lstStyle/>
                  <a:p>
                    <a:r>
                      <a:rPr lang="en-US" smtClean="0"/>
                      <a:t>397 </a:t>
                    </a:r>
                    <a:r>
                      <a:rPr lang="en-US" sz="14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400"/>
                </a:pPr>
                <a:endParaRPr lang="cs-CZ"/>
              </a:p>
            </c:txPr>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OBRÁZKY!$D$3:$W$3</c:f>
              <c:strCache>
                <c:ptCount val="20"/>
                <c:pt idx="0">
                  <c:v>NIV</c:v>
                </c:pt>
                <c:pt idx="1">
                  <c:v>DON</c:v>
                </c:pt>
                <c:pt idx="2">
                  <c:v>D3G</c:v>
                </c:pt>
                <c:pt idx="3">
                  <c:v>ADON</c:v>
                </c:pt>
                <c:pt idx="4">
                  <c:v>HT-2 </c:v>
                </c:pt>
                <c:pt idx="5">
                  <c:v>T-2</c:v>
                </c:pt>
                <c:pt idx="6">
                  <c:v>NEO</c:v>
                </c:pt>
                <c:pt idx="7">
                  <c:v>DAS</c:v>
                </c:pt>
                <c:pt idx="8">
                  <c:v>alfa-ZOL</c:v>
                </c:pt>
                <c:pt idx="9">
                  <c:v>beta-ZOL</c:v>
                </c:pt>
                <c:pt idx="10">
                  <c:v>ZEA</c:v>
                </c:pt>
                <c:pt idx="11">
                  <c:v>Enn-B</c:v>
                </c:pt>
                <c:pt idx="12">
                  <c:v>Enn-B1</c:v>
                </c:pt>
                <c:pt idx="13">
                  <c:v>Enn-A</c:v>
                </c:pt>
                <c:pt idx="14">
                  <c:v>Enn-A1</c:v>
                </c:pt>
                <c:pt idx="15">
                  <c:v>BEA</c:v>
                </c:pt>
                <c:pt idx="16">
                  <c:v>A-ol</c:v>
                </c:pt>
                <c:pt idx="17">
                  <c:v>AME</c:v>
                </c:pt>
                <c:pt idx="18">
                  <c:v>TenAc</c:v>
                </c:pt>
                <c:pt idx="19">
                  <c:v>Tentox</c:v>
                </c:pt>
              </c:strCache>
            </c:strRef>
          </c:cat>
          <c:val>
            <c:numRef>
              <c:f>OBRÁZKY!$D$5:$W$5</c:f>
              <c:numCache>
                <c:formatCode>0</c:formatCode>
                <c:ptCount val="20"/>
                <c:pt idx="0">
                  <c:v>53.064691384817095</c:v>
                </c:pt>
                <c:pt idx="1">
                  <c:v>106.08366079710569</c:v>
                </c:pt>
                <c:pt idx="2">
                  <c:v>44.247505552520352</c:v>
                </c:pt>
                <c:pt idx="4">
                  <c:v>16.809070065462791</c:v>
                </c:pt>
                <c:pt idx="5">
                  <c:v>3.0031366626779135</c:v>
                </c:pt>
                <c:pt idx="10">
                  <c:v>3.3718362681957119</c:v>
                </c:pt>
                <c:pt idx="11">
                  <c:v>598.5510680271193</c:v>
                </c:pt>
                <c:pt idx="12">
                  <c:v>179.94523481626487</c:v>
                </c:pt>
                <c:pt idx="13">
                  <c:v>8.8658294688087658</c:v>
                </c:pt>
                <c:pt idx="14">
                  <c:v>3.6581232122496012</c:v>
                </c:pt>
                <c:pt idx="15">
                  <c:v>8.4807555810028887</c:v>
                </c:pt>
                <c:pt idx="16">
                  <c:v>44.846458080144707</c:v>
                </c:pt>
                <c:pt idx="17">
                  <c:v>8.778470929221621</c:v>
                </c:pt>
                <c:pt idx="18">
                  <c:v>397.07223008767699</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1</a:t>
            </a:r>
            <a:endParaRPr lang="en-US" sz="2000" dirty="0">
              <a:solidFill>
                <a:srgbClr val="0070C0"/>
              </a:solidFill>
            </a:endParaRPr>
          </a:p>
        </c:rich>
      </c:tx>
      <c:layout>
        <c:manualLayout>
          <c:xMode val="edge"/>
          <c:yMode val="edge"/>
          <c:x val="5.1942941322810722E-2"/>
          <c:y val="7.0235986851134274E-2"/>
        </c:manualLayout>
      </c:layout>
      <c:overlay val="0"/>
    </c:title>
    <c:autoTitleDeleted val="0"/>
    <c:plotArea>
      <c:layout>
        <c:manualLayout>
          <c:layoutTarget val="inner"/>
          <c:xMode val="edge"/>
          <c:yMode val="edge"/>
          <c:x val="0.22727012206745922"/>
          <c:y val="0.13583556075468717"/>
          <c:w val="0.53340266841644757"/>
          <c:h val="0.88900444736074669"/>
        </c:manualLayout>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5"/>
            <c:bubble3D val="0"/>
            <c:spPr>
              <a:solidFill>
                <a:schemeClr val="tx2">
                  <a:lumMod val="60000"/>
                  <a:lumOff val="40000"/>
                </a:schemeClr>
              </a:solidFill>
            </c:spPr>
          </c:dPt>
          <c:dPt>
            <c:idx val="6"/>
            <c:bubble3D val="0"/>
            <c:spPr>
              <a:solidFill>
                <a:schemeClr val="accent1">
                  <a:lumMod val="60000"/>
                  <a:lumOff val="40000"/>
                </a:schemeClr>
              </a:solidFill>
            </c:spPr>
          </c:dPt>
          <c:dPt>
            <c:idx val="7"/>
            <c:bubble3D val="0"/>
            <c:spPr>
              <a:solidFill>
                <a:schemeClr val="tx2">
                  <a:lumMod val="20000"/>
                  <a:lumOff val="80000"/>
                </a:schemeClr>
              </a:solidFill>
            </c:spPr>
          </c:dPt>
          <c:dPt>
            <c:idx val="8"/>
            <c:bubble3D val="0"/>
            <c:spPr>
              <a:solidFill>
                <a:schemeClr val="accent3">
                  <a:lumMod val="60000"/>
                  <a:lumOff val="40000"/>
                </a:schemeClr>
              </a:solidFill>
            </c:spPr>
          </c:dPt>
          <c:dPt>
            <c:idx val="9"/>
            <c:bubble3D val="0"/>
            <c:spPr>
              <a:solidFill>
                <a:schemeClr val="accent3">
                  <a:lumMod val="40000"/>
                  <a:lumOff val="60000"/>
                </a:schemeClr>
              </a:solidFill>
            </c:spPr>
          </c:dPt>
          <c:dPt>
            <c:idx val="10"/>
            <c:bubble3D val="0"/>
            <c:spPr>
              <a:solidFill>
                <a:srgbClr val="92D050"/>
              </a:solidFill>
            </c:spPr>
          </c:dPt>
          <c:dPt>
            <c:idx val="11"/>
            <c:bubble3D val="0"/>
            <c:spPr>
              <a:solidFill>
                <a:schemeClr val="accent4">
                  <a:lumMod val="75000"/>
                </a:schemeClr>
              </a:solidFill>
            </c:spPr>
          </c:dPt>
          <c:dPt>
            <c:idx val="12"/>
            <c:bubble3D val="0"/>
            <c:spPr>
              <a:solidFill>
                <a:schemeClr val="accent4">
                  <a:lumMod val="60000"/>
                  <a:lumOff val="40000"/>
                </a:schemeClr>
              </a:solidFill>
            </c:spPr>
          </c:dPt>
          <c:dPt>
            <c:idx val="13"/>
            <c:bubble3D val="0"/>
            <c:spPr>
              <a:solidFill>
                <a:schemeClr val="accent4">
                  <a:lumMod val="40000"/>
                  <a:lumOff val="60000"/>
                </a:schemeClr>
              </a:solidFill>
            </c:spPr>
          </c:dPt>
          <c:dPt>
            <c:idx val="14"/>
            <c:bubble3D val="0"/>
            <c:spPr>
              <a:solidFill>
                <a:schemeClr val="accent4">
                  <a:lumMod val="20000"/>
                  <a:lumOff val="80000"/>
                </a:schemeClr>
              </a:solidFill>
            </c:spPr>
          </c:dPt>
          <c:dPt>
            <c:idx val="15"/>
            <c:bubble3D val="0"/>
            <c:spPr>
              <a:solidFill>
                <a:schemeClr val="accent6">
                  <a:lumMod val="20000"/>
                  <a:lumOff val="80000"/>
                </a:schemeClr>
              </a:solidFill>
            </c:spPr>
          </c:dPt>
          <c:dPt>
            <c:idx val="16"/>
            <c:bubble3D val="0"/>
            <c:spPr>
              <a:solidFill>
                <a:srgbClr val="CC9900"/>
              </a:solidFill>
            </c:spPr>
          </c:dPt>
          <c:dPt>
            <c:idx val="17"/>
            <c:bubble3D val="0"/>
            <c:spPr>
              <a:solidFill>
                <a:srgbClr val="FEBB00"/>
              </a:solidFill>
            </c:spPr>
          </c:dPt>
          <c:dPt>
            <c:idx val="18"/>
            <c:bubble3D val="0"/>
            <c:spPr>
              <a:solidFill>
                <a:srgbClr val="FFC729"/>
              </a:solidFill>
            </c:spPr>
          </c:dPt>
          <c:dPt>
            <c:idx val="19"/>
            <c:bubble3D val="0"/>
            <c:spPr>
              <a:solidFill>
                <a:srgbClr val="FFE393"/>
              </a:solidFill>
            </c:spPr>
          </c:dPt>
          <c:dLbls>
            <c:dLbl>
              <c:idx val="0"/>
              <c:layout/>
              <c:tx>
                <c:rich>
                  <a:bodyPr/>
                  <a:lstStyle/>
                  <a:p>
                    <a:pPr marL="0" marR="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prstClr val="black"/>
                        </a:solidFill>
                        <a:latin typeface="+mn-lt"/>
                        <a:ea typeface="+mn-ea"/>
                        <a:cs typeface="+mn-cs"/>
                      </a:defRPr>
                    </a:pPr>
                    <a:r>
                      <a:rPr lang="en-US" sz="1200" dirty="0" smtClean="0"/>
                      <a:t>1378 µg/kg</a:t>
                    </a:r>
                  </a:p>
                  <a:p>
                    <a:pPr marL="0" marR="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prstClr val="black"/>
                        </a:solidFill>
                        <a:latin typeface="+mn-lt"/>
                        <a:ea typeface="+mn-ea"/>
                        <a:cs typeface="+mn-cs"/>
                      </a:defRPr>
                    </a:pPr>
                    <a:endParaRPr lang="en-US" sz="1200" dirty="0"/>
                  </a:p>
                </c:rich>
              </c:tx>
              <c:spPr/>
              <c:showLegendKey val="0"/>
              <c:showVal val="1"/>
              <c:showCatName val="0"/>
              <c:showSerName val="0"/>
              <c:showPercent val="0"/>
              <c:showBubbleSize val="0"/>
              <c:extLst>
                <c:ext xmlns:c15="http://schemas.microsoft.com/office/drawing/2012/chart" uri="{CE6537A1-D6FC-4f65-9D91-7224C49458BB}">
                  <c15:layout/>
                </c:ext>
              </c:extLst>
            </c:dLbl>
            <c:dLbl>
              <c:idx val="1"/>
              <c:delete val="1"/>
              <c:extLst>
                <c:ext xmlns:c15="http://schemas.microsoft.com/office/drawing/2012/chart" uri="{CE6537A1-D6FC-4f65-9D91-7224C49458BB}"/>
              </c:extLst>
            </c:dLbl>
            <c:dLbl>
              <c:idx val="4"/>
              <c:layout>
                <c:manualLayout>
                  <c:x val="-1.6443451546599003E-2"/>
                  <c:y val="-7.084506950208147E-2"/>
                </c:manualLayout>
              </c:layout>
              <c:tx>
                <c:rich>
                  <a:bodyPr/>
                  <a:lstStyle/>
                  <a:p>
                    <a:pPr>
                      <a:defRPr sz="1200">
                        <a:solidFill>
                          <a:schemeClr val="tx1"/>
                        </a:solidFill>
                      </a:defRPr>
                    </a:pPr>
                    <a:r>
                      <a:rPr lang="en-US" smtClean="0">
                        <a:solidFill>
                          <a:schemeClr val="tx1"/>
                        </a:solidFill>
                      </a:rPr>
                      <a:t>127 </a:t>
                    </a:r>
                    <a:r>
                      <a:rPr lang="en-US" sz="1200" b="0" i="0" u="none" strike="noStrike" baseline="0" smtClean="0">
                        <a:solidFill>
                          <a:schemeClr val="tx1"/>
                        </a:solidFill>
                      </a:rPr>
                      <a:t>µg/kg</a:t>
                    </a:r>
                    <a:endParaRPr lang="en-US">
                      <a:solidFill>
                        <a:schemeClr val="tx1"/>
                      </a:solidFill>
                    </a:endParaRPr>
                  </a:p>
                </c:rich>
              </c:tx>
              <c:spP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layout/>
              <c:tx>
                <c:rich>
                  <a:bodyPr/>
                  <a:lstStyle/>
                  <a:p>
                    <a:pPr>
                      <a:defRPr sz="1200">
                        <a:solidFill>
                          <a:schemeClr val="bg1"/>
                        </a:solidFill>
                      </a:defRPr>
                    </a:pPr>
                    <a:r>
                      <a:rPr lang="en-US" smtClean="0"/>
                      <a:t>690 </a:t>
                    </a:r>
                    <a:r>
                      <a:rPr lang="en-US" sz="1200" b="0" i="0" u="none" strike="noStrike" baseline="0" smtClean="0"/>
                      <a:t>µg/kg</a:t>
                    </a:r>
                    <a:endParaRPr lang="en-US"/>
                  </a:p>
                </c:rich>
              </c:tx>
              <c:spPr/>
              <c:showLegendKey val="0"/>
              <c:showVal val="1"/>
              <c:showCatName val="0"/>
              <c:showSerName val="0"/>
              <c:showPercent val="0"/>
              <c:showBubbleSize val="0"/>
              <c:extLst>
                <c:ext xmlns:c15="http://schemas.microsoft.com/office/drawing/2012/chart" uri="{CE6537A1-D6FC-4f65-9D91-7224C49458BB}">
                  <c15:layout/>
                </c:ext>
              </c:extLst>
            </c:dLbl>
            <c:dLbl>
              <c:idx val="12"/>
              <c:layout/>
              <c:tx>
                <c:rich>
                  <a:bodyPr/>
                  <a:lstStyle/>
                  <a:p>
                    <a:r>
                      <a:rPr lang="en-US" smtClean="0"/>
                      <a:t>353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3"/>
              <c:delete val="1"/>
              <c:extLst>
                <c:ext xmlns:c15="http://schemas.microsoft.com/office/drawing/2012/chart" uri="{CE6537A1-D6FC-4f65-9D91-7224C49458BB}"/>
              </c:extLst>
            </c:dLbl>
            <c:dLbl>
              <c:idx val="14"/>
              <c:layout>
                <c:manualLayout>
                  <c:x val="0.10919619714033799"/>
                  <c:y val="0.11986217217694772"/>
                </c:manualLayout>
              </c:layout>
              <c:tx>
                <c:rich>
                  <a:bodyPr/>
                  <a:lstStyle/>
                  <a:p>
                    <a:r>
                      <a:rPr lang="en-US" smtClean="0"/>
                      <a:t>242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5"/>
              <c:layout/>
              <c:tx>
                <c:rich>
                  <a:bodyPr/>
                  <a:lstStyle/>
                  <a:p>
                    <a:r>
                      <a:rPr lang="en-US" smtClean="0"/>
                      <a:t>78</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8"/>
              <c:layout>
                <c:manualLayout>
                  <c:x val="8.8030839362779001E-2"/>
                  <c:y val="-4.9504303443408332E-3"/>
                </c:manualLayout>
              </c:layout>
              <c:tx>
                <c:rich>
                  <a:bodyPr/>
                  <a:lstStyle/>
                  <a:p>
                    <a:r>
                      <a:rPr lang="en-US" smtClean="0"/>
                      <a:t>156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9"/>
              <c:delete val="1"/>
              <c:extLst>
                <c:ext xmlns:c15="http://schemas.microsoft.com/office/drawing/2012/chart" uri="{CE6537A1-D6FC-4f65-9D91-7224C49458BB}"/>
              </c:extLst>
            </c:dLbl>
            <c:spPr>
              <a:noFill/>
              <a:ln>
                <a:noFill/>
              </a:ln>
              <a:effectLst/>
            </c:spPr>
            <c:txPr>
              <a:bodyPr/>
              <a:lstStyle/>
              <a:p>
                <a:pPr>
                  <a:defRPr sz="1200"/>
                </a:pPr>
                <a:endParaRPr lang="cs-CZ"/>
              </a:p>
            </c:txPr>
            <c:showLegendKey val="0"/>
            <c:showVal val="1"/>
            <c:showCatName val="0"/>
            <c:showSerName val="0"/>
            <c:showPercent val="0"/>
            <c:showBubbleSize val="0"/>
            <c:showLeaderLines val="0"/>
            <c:extLst>
              <c:ext xmlns:c15="http://schemas.microsoft.com/office/drawing/2012/chart" uri="{CE6537A1-D6FC-4f65-9D91-7224C49458BB}"/>
            </c:extLst>
          </c:dLbls>
          <c:cat>
            <c:strRef>
              <c:f>OBRÁZKY!$D$3:$W$3</c:f>
              <c:strCache>
                <c:ptCount val="20"/>
                <c:pt idx="0">
                  <c:v>NIV</c:v>
                </c:pt>
                <c:pt idx="1">
                  <c:v>DON</c:v>
                </c:pt>
                <c:pt idx="2">
                  <c:v>D3G</c:v>
                </c:pt>
                <c:pt idx="3">
                  <c:v>ADON</c:v>
                </c:pt>
                <c:pt idx="4">
                  <c:v>HT-2 </c:v>
                </c:pt>
                <c:pt idx="5">
                  <c:v>T-2</c:v>
                </c:pt>
                <c:pt idx="6">
                  <c:v>NEO</c:v>
                </c:pt>
                <c:pt idx="7">
                  <c:v>DAS</c:v>
                </c:pt>
                <c:pt idx="8">
                  <c:v>alfa-ZOL</c:v>
                </c:pt>
                <c:pt idx="9">
                  <c:v>beta-ZOL</c:v>
                </c:pt>
                <c:pt idx="10">
                  <c:v>ZEA</c:v>
                </c:pt>
                <c:pt idx="11">
                  <c:v>Enn-B</c:v>
                </c:pt>
                <c:pt idx="12">
                  <c:v>Enn-B1</c:v>
                </c:pt>
                <c:pt idx="13">
                  <c:v>Enn-A</c:v>
                </c:pt>
                <c:pt idx="14">
                  <c:v>Enn-A1</c:v>
                </c:pt>
                <c:pt idx="15">
                  <c:v>BEA</c:v>
                </c:pt>
                <c:pt idx="16">
                  <c:v>A-ol</c:v>
                </c:pt>
                <c:pt idx="17">
                  <c:v>AME</c:v>
                </c:pt>
                <c:pt idx="18">
                  <c:v>TenAc</c:v>
                </c:pt>
                <c:pt idx="19">
                  <c:v>Tentox</c:v>
                </c:pt>
              </c:strCache>
            </c:strRef>
          </c:cat>
          <c:val>
            <c:numRef>
              <c:f>OBRÁZKY!$D$4:$W$4</c:f>
              <c:numCache>
                <c:formatCode>0</c:formatCode>
                <c:ptCount val="20"/>
                <c:pt idx="0">
                  <c:v>1377.6196938169398</c:v>
                </c:pt>
                <c:pt idx="1">
                  <c:v>67.378383279216678</c:v>
                </c:pt>
                <c:pt idx="4">
                  <c:v>127.48298210705735</c:v>
                </c:pt>
                <c:pt idx="5">
                  <c:v>97.824312499490958</c:v>
                </c:pt>
                <c:pt idx="6">
                  <c:v>19.188842901849302</c:v>
                </c:pt>
                <c:pt idx="7">
                  <c:v>9</c:v>
                </c:pt>
                <c:pt idx="10">
                  <c:v>5</c:v>
                </c:pt>
                <c:pt idx="11">
                  <c:v>690.47745250779553</c:v>
                </c:pt>
                <c:pt idx="12">
                  <c:v>352.69508006029696</c:v>
                </c:pt>
                <c:pt idx="13">
                  <c:v>30.18602876034619</c:v>
                </c:pt>
                <c:pt idx="14">
                  <c:v>241.50270375470132</c:v>
                </c:pt>
                <c:pt idx="15">
                  <c:v>77.585037912025726</c:v>
                </c:pt>
                <c:pt idx="18">
                  <c:v>155.77287244886398</c:v>
                </c:pt>
                <c:pt idx="19">
                  <c:v>7</c:v>
                </c:pt>
              </c:numCache>
            </c:numRef>
          </c:val>
        </c:ser>
        <c:dLbls>
          <c:showLegendKey val="0"/>
          <c:showVal val="0"/>
          <c:showCatName val="0"/>
          <c:showSerName val="0"/>
          <c:showPercent val="0"/>
          <c:showBubbleSize val="0"/>
          <c:showLeaderLines val="0"/>
        </c:dLbls>
        <c:firstSliceAng val="0"/>
      </c:pieChart>
    </c:plotArea>
    <c:plotVisOnly val="1"/>
    <c:dispBlanksAs val="gap"/>
    <c:showDLblsOverMax val="0"/>
  </c:chart>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2</a:t>
            </a:r>
            <a:endParaRPr lang="en-US" sz="2000" dirty="0">
              <a:solidFill>
                <a:srgbClr val="0070C0"/>
              </a:solidFill>
            </a:endParaRPr>
          </a:p>
        </c:rich>
      </c:tx>
      <c:layout>
        <c:manualLayout>
          <c:xMode val="edge"/>
          <c:yMode val="edge"/>
          <c:x val="0.11680188399313099"/>
          <c:y val="7.407407407407407E-2"/>
        </c:manualLayout>
      </c:layout>
      <c:overlay val="0"/>
    </c:title>
    <c:autoTitleDeleted val="0"/>
    <c:plotArea>
      <c:layout>
        <c:manualLayout>
          <c:layoutTarget val="inner"/>
          <c:xMode val="edge"/>
          <c:yMode val="edge"/>
          <c:x val="0.28704007392356995"/>
          <c:y val="7.735523800265709E-2"/>
          <c:w val="0.53340266841644757"/>
          <c:h val="0.88900444736074669"/>
        </c:manualLayout>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5"/>
            <c:bubble3D val="0"/>
            <c:spPr>
              <a:solidFill>
                <a:schemeClr val="tx2">
                  <a:lumMod val="60000"/>
                  <a:lumOff val="40000"/>
                </a:schemeClr>
              </a:solidFill>
            </c:spPr>
          </c:dPt>
          <c:dPt>
            <c:idx val="6"/>
            <c:bubble3D val="0"/>
            <c:spPr>
              <a:solidFill>
                <a:schemeClr val="accent1">
                  <a:lumMod val="60000"/>
                  <a:lumOff val="40000"/>
                </a:schemeClr>
              </a:solidFill>
            </c:spPr>
          </c:dPt>
          <c:dPt>
            <c:idx val="7"/>
            <c:bubble3D val="0"/>
            <c:spPr>
              <a:solidFill>
                <a:schemeClr val="tx2">
                  <a:lumMod val="20000"/>
                  <a:lumOff val="80000"/>
                </a:schemeClr>
              </a:solidFill>
            </c:spPr>
          </c:dPt>
          <c:dPt>
            <c:idx val="8"/>
            <c:bubble3D val="0"/>
            <c:spPr>
              <a:solidFill>
                <a:schemeClr val="accent3">
                  <a:lumMod val="60000"/>
                  <a:lumOff val="40000"/>
                </a:schemeClr>
              </a:solidFill>
            </c:spPr>
          </c:dPt>
          <c:dPt>
            <c:idx val="9"/>
            <c:bubble3D val="0"/>
            <c:spPr>
              <a:solidFill>
                <a:schemeClr val="accent3">
                  <a:lumMod val="40000"/>
                  <a:lumOff val="60000"/>
                </a:schemeClr>
              </a:solidFill>
            </c:spPr>
          </c:dPt>
          <c:dPt>
            <c:idx val="10"/>
            <c:bubble3D val="0"/>
            <c:spPr>
              <a:solidFill>
                <a:srgbClr val="92D050"/>
              </a:solidFill>
            </c:spPr>
          </c:dPt>
          <c:dPt>
            <c:idx val="11"/>
            <c:bubble3D val="0"/>
            <c:spPr>
              <a:solidFill>
                <a:schemeClr val="accent4">
                  <a:lumMod val="75000"/>
                </a:schemeClr>
              </a:solidFill>
            </c:spPr>
          </c:dPt>
          <c:dPt>
            <c:idx val="12"/>
            <c:bubble3D val="0"/>
            <c:spPr>
              <a:solidFill>
                <a:schemeClr val="accent4">
                  <a:lumMod val="60000"/>
                  <a:lumOff val="40000"/>
                </a:schemeClr>
              </a:solidFill>
            </c:spPr>
          </c:dPt>
          <c:dPt>
            <c:idx val="13"/>
            <c:bubble3D val="0"/>
            <c:spPr>
              <a:solidFill>
                <a:schemeClr val="accent4">
                  <a:lumMod val="40000"/>
                  <a:lumOff val="60000"/>
                </a:schemeClr>
              </a:solidFill>
            </c:spPr>
          </c:dPt>
          <c:dPt>
            <c:idx val="14"/>
            <c:bubble3D val="0"/>
            <c:spPr>
              <a:solidFill>
                <a:schemeClr val="accent4">
                  <a:lumMod val="20000"/>
                  <a:lumOff val="80000"/>
                </a:schemeClr>
              </a:solidFill>
            </c:spPr>
          </c:dPt>
          <c:dPt>
            <c:idx val="15"/>
            <c:bubble3D val="0"/>
            <c:spPr>
              <a:solidFill>
                <a:schemeClr val="accent6">
                  <a:lumMod val="20000"/>
                  <a:lumOff val="80000"/>
                </a:schemeClr>
              </a:solidFill>
            </c:spPr>
          </c:dPt>
          <c:dPt>
            <c:idx val="16"/>
            <c:bubble3D val="0"/>
            <c:spPr>
              <a:solidFill>
                <a:srgbClr val="CC9900"/>
              </a:solidFill>
            </c:spPr>
          </c:dPt>
          <c:dPt>
            <c:idx val="17"/>
            <c:bubble3D val="0"/>
            <c:spPr>
              <a:solidFill>
                <a:srgbClr val="FEBB00"/>
              </a:solidFill>
            </c:spPr>
          </c:dPt>
          <c:dPt>
            <c:idx val="18"/>
            <c:bubble3D val="0"/>
            <c:spPr>
              <a:solidFill>
                <a:srgbClr val="FFC729"/>
              </a:solidFill>
            </c:spPr>
          </c:dPt>
          <c:dPt>
            <c:idx val="19"/>
            <c:bubble3D val="0"/>
            <c:spPr>
              <a:solidFill>
                <a:srgbClr val="FFE393"/>
              </a:solidFill>
            </c:spPr>
          </c:dPt>
          <c:dLbls>
            <c:dLbl>
              <c:idx val="0"/>
              <c:layout/>
              <c:tx>
                <c:rich>
                  <a:bodyPr/>
                  <a:lstStyle/>
                  <a:p>
                    <a:r>
                      <a:rPr lang="en-US" smtClean="0"/>
                      <a:t>496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4"/>
              <c:layout>
                <c:manualLayout>
                  <c:x val="-0.14159350812576224"/>
                  <c:y val="4.9697028612164219E-2"/>
                </c:manualLayout>
              </c:layout>
              <c:tx>
                <c:rich>
                  <a:bodyPr/>
                  <a:lstStyle/>
                  <a:p>
                    <a:pPr>
                      <a:defRPr sz="1200">
                        <a:solidFill>
                          <a:schemeClr val="bg1"/>
                        </a:solidFill>
                      </a:defRPr>
                    </a:pPr>
                    <a:r>
                      <a:rPr lang="en-US" smtClean="0"/>
                      <a:t>153 </a:t>
                    </a:r>
                    <a:r>
                      <a:rPr lang="en-US" sz="1200" b="0" i="0" u="none" strike="noStrike" baseline="0" smtClean="0"/>
                      <a:t>µg/kg</a:t>
                    </a:r>
                    <a:endParaRPr lang="en-US"/>
                  </a:p>
                </c:rich>
              </c:tx>
              <c:spPr/>
              <c:showLegendKey val="0"/>
              <c:showVal val="1"/>
              <c:showCatName val="0"/>
              <c:showSerName val="0"/>
              <c:showPercent val="0"/>
              <c:showBubbleSize val="0"/>
              <c:extLst>
                <c:ext xmlns:c15="http://schemas.microsoft.com/office/drawing/2012/chart" uri="{CE6537A1-D6FC-4f65-9D91-7224C49458BB}">
                  <c15:layout/>
                </c:ext>
              </c:extLst>
            </c:dLbl>
            <c:dLbl>
              <c:idx val="5"/>
              <c:layout/>
              <c:tx>
                <c:rich>
                  <a:bodyPr/>
                  <a:lstStyle/>
                  <a:p>
                    <a:r>
                      <a:rPr lang="en-US" smtClean="0"/>
                      <a:t>72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layout>
                <c:manualLayout>
                  <c:x val="-0.13285215025702746"/>
                  <c:y val="-0.19666342633096789"/>
                </c:manualLayout>
              </c:layout>
              <c:tx>
                <c:rich>
                  <a:bodyPr/>
                  <a:lstStyle/>
                  <a:p>
                    <a:pPr>
                      <a:defRPr sz="1200">
                        <a:solidFill>
                          <a:schemeClr val="bg1"/>
                        </a:solidFill>
                      </a:defRPr>
                    </a:pPr>
                    <a:r>
                      <a:rPr lang="en-US" dirty="0" smtClean="0"/>
                      <a:t>1120 </a:t>
                    </a:r>
                    <a:r>
                      <a:rPr lang="en-US" sz="1200" b="0" i="0" u="none" strike="noStrike" baseline="0" dirty="0" smtClean="0"/>
                      <a:t>µg/kg</a:t>
                    </a:r>
                    <a:endParaRPr lang="en-US" dirty="0"/>
                  </a:p>
                </c:rich>
              </c:tx>
              <c:spPr/>
              <c:showLegendKey val="0"/>
              <c:showVal val="1"/>
              <c:showCatName val="0"/>
              <c:showSerName val="0"/>
              <c:showPercent val="0"/>
              <c:showBubbleSize val="0"/>
              <c:extLst>
                <c:ext xmlns:c15="http://schemas.microsoft.com/office/drawing/2012/chart" uri="{CE6537A1-D6FC-4f65-9D91-7224C49458BB}">
                  <c15:layout/>
                </c:ext>
              </c:extLst>
            </c:dLbl>
            <c:dLbl>
              <c:idx val="12"/>
              <c:layout>
                <c:manualLayout>
                  <c:x val="0.1633288927633402"/>
                  <c:y val="-4.1187583033602294E-2"/>
                </c:manualLayout>
              </c:layout>
              <c:tx>
                <c:rich>
                  <a:bodyPr/>
                  <a:lstStyle/>
                  <a:p>
                    <a:pPr>
                      <a:defRPr sz="1200">
                        <a:solidFill>
                          <a:schemeClr val="bg1"/>
                        </a:solidFill>
                      </a:defRPr>
                    </a:pPr>
                    <a:r>
                      <a:rPr lang="en-US" smtClean="0"/>
                      <a:t>719 </a:t>
                    </a:r>
                    <a:r>
                      <a:rPr lang="en-US" sz="1200" b="0" i="0" u="none" strike="noStrike" baseline="0" smtClean="0"/>
                      <a:t>µg/kg</a:t>
                    </a:r>
                    <a:endParaRPr lang="en-US"/>
                  </a:p>
                </c:rich>
              </c:tx>
              <c:spPr/>
              <c:showLegendKey val="0"/>
              <c:showVal val="1"/>
              <c:showCatName val="0"/>
              <c:showSerName val="0"/>
              <c:showPercent val="0"/>
              <c:showBubbleSize val="0"/>
              <c:extLst>
                <c:ext xmlns:c15="http://schemas.microsoft.com/office/drawing/2012/chart" uri="{CE6537A1-D6FC-4f65-9D91-7224C49458BB}">
                  <c15:layout/>
                </c:ext>
              </c:extLst>
            </c:dLbl>
            <c:dLbl>
              <c:idx val="13"/>
              <c:delete val="1"/>
              <c:extLst>
                <c:ext xmlns:c15="http://schemas.microsoft.com/office/drawing/2012/chart" uri="{CE6537A1-D6FC-4f65-9D91-7224C49458BB}"/>
              </c:extLst>
            </c:dLbl>
            <c:dLbl>
              <c:idx val="14"/>
              <c:layout>
                <c:manualLayout>
                  <c:x val="0.13834973485810059"/>
                  <c:y val="0.11760117948219449"/>
                </c:manualLayout>
              </c:layout>
              <c:tx>
                <c:rich>
                  <a:bodyPr/>
                  <a:lstStyle/>
                  <a:p>
                    <a:r>
                      <a:rPr lang="en-US" smtClean="0"/>
                      <a:t>337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5"/>
              <c:layout>
                <c:manualLayout>
                  <c:x val="7.1003872692618319E-2"/>
                  <c:y val="7.7437542529406132E-3"/>
                </c:manualLayout>
              </c:layout>
              <c:tx>
                <c:rich>
                  <a:bodyPr/>
                  <a:lstStyle/>
                  <a:p>
                    <a:r>
                      <a:rPr lang="en-US" smtClean="0"/>
                      <a:t>100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6"/>
              <c:delete val="1"/>
              <c:extLst>
                <c:ext xmlns:c15="http://schemas.microsoft.com/office/drawing/2012/chart" uri="{CE6537A1-D6FC-4f65-9D91-7224C49458BB}"/>
              </c:extLst>
            </c:dLbl>
            <c:dLbl>
              <c:idx val="17"/>
              <c:delete val="1"/>
              <c:extLst>
                <c:ext xmlns:c15="http://schemas.microsoft.com/office/drawing/2012/chart" uri="{CE6537A1-D6FC-4f65-9D91-7224C49458BB}"/>
              </c:extLst>
            </c:dLbl>
            <c:spPr>
              <a:noFill/>
              <a:ln>
                <a:noFill/>
              </a:ln>
              <a:effectLst/>
            </c:spPr>
            <c:txPr>
              <a:bodyPr/>
              <a:lstStyle/>
              <a:p>
                <a:pPr>
                  <a:defRPr sz="1200"/>
                </a:pPr>
                <a:endParaRPr lang="cs-CZ"/>
              </a:p>
            </c:txPr>
            <c:showLegendKey val="0"/>
            <c:showVal val="1"/>
            <c:showCatName val="0"/>
            <c:showSerName val="0"/>
            <c:showPercent val="0"/>
            <c:showBubbleSize val="0"/>
            <c:showLeaderLines val="0"/>
            <c:extLst>
              <c:ext xmlns:c15="http://schemas.microsoft.com/office/drawing/2012/chart" uri="{CE6537A1-D6FC-4f65-9D91-7224C49458BB}"/>
            </c:extLst>
          </c:dLbls>
          <c:cat>
            <c:strRef>
              <c:f>OBRÁZKY!$D$3:$W$3</c:f>
              <c:strCache>
                <c:ptCount val="20"/>
                <c:pt idx="0">
                  <c:v>NIV</c:v>
                </c:pt>
                <c:pt idx="1">
                  <c:v>DON</c:v>
                </c:pt>
                <c:pt idx="2">
                  <c:v>D3G</c:v>
                </c:pt>
                <c:pt idx="3">
                  <c:v>ADON</c:v>
                </c:pt>
                <c:pt idx="4">
                  <c:v>HT-2 </c:v>
                </c:pt>
                <c:pt idx="5">
                  <c:v>T-2</c:v>
                </c:pt>
                <c:pt idx="6">
                  <c:v>NEO</c:v>
                </c:pt>
                <c:pt idx="7">
                  <c:v>DAS</c:v>
                </c:pt>
                <c:pt idx="8">
                  <c:v>alfa-ZOL</c:v>
                </c:pt>
                <c:pt idx="9">
                  <c:v>beta-ZOL</c:v>
                </c:pt>
                <c:pt idx="10">
                  <c:v>ZEA</c:v>
                </c:pt>
                <c:pt idx="11">
                  <c:v>Enn-B</c:v>
                </c:pt>
                <c:pt idx="12">
                  <c:v>Enn-B1</c:v>
                </c:pt>
                <c:pt idx="13">
                  <c:v>Enn-A</c:v>
                </c:pt>
                <c:pt idx="14">
                  <c:v>Enn-A1</c:v>
                </c:pt>
                <c:pt idx="15">
                  <c:v>BEA</c:v>
                </c:pt>
                <c:pt idx="16">
                  <c:v>A-ol</c:v>
                </c:pt>
                <c:pt idx="17">
                  <c:v>AME</c:v>
                </c:pt>
                <c:pt idx="18">
                  <c:v>TenAc</c:v>
                </c:pt>
                <c:pt idx="19">
                  <c:v>Tentox</c:v>
                </c:pt>
              </c:strCache>
            </c:strRef>
          </c:cat>
          <c:val>
            <c:numRef>
              <c:f>OBRÁZKY!$D$6:$W$6</c:f>
              <c:numCache>
                <c:formatCode>0</c:formatCode>
                <c:ptCount val="20"/>
                <c:pt idx="0">
                  <c:v>496.23326812611424</c:v>
                </c:pt>
                <c:pt idx="1">
                  <c:v>45.560745467265974</c:v>
                </c:pt>
                <c:pt idx="2">
                  <c:v>7.8468317438252955</c:v>
                </c:pt>
                <c:pt idx="4">
                  <c:v>153.43800852810199</c:v>
                </c:pt>
                <c:pt idx="5">
                  <c:v>71.870437176679047</c:v>
                </c:pt>
                <c:pt idx="6">
                  <c:v>14.707420707081669</c:v>
                </c:pt>
                <c:pt idx="7">
                  <c:v>5.9137614212270488</c:v>
                </c:pt>
                <c:pt idx="10">
                  <c:v>1.4344004640283001</c:v>
                </c:pt>
                <c:pt idx="11">
                  <c:v>1119.5475328573698</c:v>
                </c:pt>
                <c:pt idx="12">
                  <c:v>719.31852771532385</c:v>
                </c:pt>
                <c:pt idx="13">
                  <c:v>52.788586193241834</c:v>
                </c:pt>
                <c:pt idx="14">
                  <c:v>337.11138234421264</c:v>
                </c:pt>
                <c:pt idx="15">
                  <c:v>100.3864472831122</c:v>
                </c:pt>
                <c:pt idx="16">
                  <c:v>34.404893230701575</c:v>
                </c:pt>
                <c:pt idx="17">
                  <c:v>4.8373328679950465</c:v>
                </c:pt>
              </c:numCache>
            </c:numRef>
          </c:val>
        </c:ser>
        <c:dLbls>
          <c:showLegendKey val="0"/>
          <c:showVal val="0"/>
          <c:showCatName val="0"/>
          <c:showSerName val="0"/>
          <c:showPercent val="0"/>
          <c:showBubbleSize val="0"/>
          <c:showLeaderLines val="0"/>
        </c:dLbls>
        <c:firstSliceAng val="0"/>
      </c:pieChart>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0070C0"/>
                </a:solidFill>
              </a:defRPr>
            </a:pPr>
            <a:r>
              <a:rPr lang="cs-CZ" sz="2000" dirty="0" err="1" smtClean="0">
                <a:solidFill>
                  <a:srgbClr val="0070C0"/>
                </a:solidFill>
              </a:rPr>
              <a:t>Locality</a:t>
            </a:r>
            <a:r>
              <a:rPr lang="cs-CZ" sz="2000" dirty="0" smtClean="0">
                <a:solidFill>
                  <a:srgbClr val="0070C0"/>
                </a:solidFill>
              </a:rPr>
              <a:t> 4</a:t>
            </a:r>
            <a:endParaRPr lang="en-US" sz="2000" dirty="0">
              <a:solidFill>
                <a:srgbClr val="0070C0"/>
              </a:solidFill>
            </a:endParaRPr>
          </a:p>
        </c:rich>
      </c:tx>
      <c:layout>
        <c:manualLayout>
          <c:xMode val="edge"/>
          <c:yMode val="edge"/>
          <c:x val="2.2980901408326542E-3"/>
          <c:y val="0.17695473251028807"/>
        </c:manualLayout>
      </c:layout>
      <c:overlay val="0"/>
    </c:title>
    <c:autoTitleDeleted val="0"/>
    <c:plotArea>
      <c:layout>
        <c:manualLayout>
          <c:layoutTarget val="inner"/>
          <c:xMode val="edge"/>
          <c:yMode val="edge"/>
          <c:x val="0.14200193504399164"/>
          <c:y val="9.124396487476101E-2"/>
          <c:w val="0.53340266841644757"/>
          <c:h val="0.88900444736074669"/>
        </c:manualLayout>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5"/>
            <c:bubble3D val="0"/>
            <c:spPr>
              <a:solidFill>
                <a:schemeClr val="tx2">
                  <a:lumMod val="60000"/>
                  <a:lumOff val="40000"/>
                </a:schemeClr>
              </a:solidFill>
            </c:spPr>
          </c:dPt>
          <c:dPt>
            <c:idx val="6"/>
            <c:bubble3D val="0"/>
            <c:spPr>
              <a:solidFill>
                <a:schemeClr val="accent1">
                  <a:lumMod val="60000"/>
                  <a:lumOff val="40000"/>
                </a:schemeClr>
              </a:solidFill>
            </c:spPr>
          </c:dPt>
          <c:dPt>
            <c:idx val="7"/>
            <c:bubble3D val="0"/>
            <c:spPr>
              <a:solidFill>
                <a:schemeClr val="tx2">
                  <a:lumMod val="20000"/>
                  <a:lumOff val="80000"/>
                </a:schemeClr>
              </a:solidFill>
            </c:spPr>
          </c:dPt>
          <c:dPt>
            <c:idx val="8"/>
            <c:bubble3D val="0"/>
            <c:spPr>
              <a:solidFill>
                <a:schemeClr val="accent3">
                  <a:lumMod val="60000"/>
                  <a:lumOff val="40000"/>
                </a:schemeClr>
              </a:solidFill>
            </c:spPr>
          </c:dPt>
          <c:dPt>
            <c:idx val="9"/>
            <c:bubble3D val="0"/>
            <c:spPr>
              <a:solidFill>
                <a:schemeClr val="accent3">
                  <a:lumMod val="40000"/>
                  <a:lumOff val="60000"/>
                </a:schemeClr>
              </a:solidFill>
            </c:spPr>
          </c:dPt>
          <c:dPt>
            <c:idx val="10"/>
            <c:bubble3D val="0"/>
            <c:spPr>
              <a:solidFill>
                <a:srgbClr val="92D050"/>
              </a:solidFill>
            </c:spPr>
          </c:dPt>
          <c:dPt>
            <c:idx val="11"/>
            <c:bubble3D val="0"/>
            <c:spPr>
              <a:solidFill>
                <a:schemeClr val="accent4">
                  <a:lumMod val="75000"/>
                </a:schemeClr>
              </a:solidFill>
            </c:spPr>
          </c:dPt>
          <c:dPt>
            <c:idx val="12"/>
            <c:bubble3D val="0"/>
            <c:spPr>
              <a:solidFill>
                <a:schemeClr val="accent4">
                  <a:lumMod val="60000"/>
                  <a:lumOff val="40000"/>
                </a:schemeClr>
              </a:solidFill>
            </c:spPr>
          </c:dPt>
          <c:dPt>
            <c:idx val="13"/>
            <c:bubble3D val="0"/>
            <c:spPr>
              <a:solidFill>
                <a:schemeClr val="accent4">
                  <a:lumMod val="40000"/>
                  <a:lumOff val="60000"/>
                </a:schemeClr>
              </a:solidFill>
            </c:spPr>
          </c:dPt>
          <c:dPt>
            <c:idx val="14"/>
            <c:bubble3D val="0"/>
            <c:spPr>
              <a:solidFill>
                <a:schemeClr val="accent4">
                  <a:lumMod val="20000"/>
                  <a:lumOff val="80000"/>
                </a:schemeClr>
              </a:solidFill>
            </c:spPr>
          </c:dPt>
          <c:dPt>
            <c:idx val="15"/>
            <c:bubble3D val="0"/>
            <c:spPr>
              <a:solidFill>
                <a:schemeClr val="accent6">
                  <a:lumMod val="20000"/>
                  <a:lumOff val="80000"/>
                </a:schemeClr>
              </a:solidFill>
            </c:spPr>
          </c:dPt>
          <c:dPt>
            <c:idx val="16"/>
            <c:bubble3D val="0"/>
            <c:spPr>
              <a:solidFill>
                <a:srgbClr val="CC9900"/>
              </a:solidFill>
            </c:spPr>
          </c:dPt>
          <c:dPt>
            <c:idx val="17"/>
            <c:bubble3D val="0"/>
            <c:spPr>
              <a:solidFill>
                <a:srgbClr val="FEBB00"/>
              </a:solidFill>
            </c:spPr>
          </c:dPt>
          <c:dPt>
            <c:idx val="18"/>
            <c:bubble3D val="0"/>
            <c:spPr>
              <a:solidFill>
                <a:srgbClr val="FFC729"/>
              </a:solidFill>
            </c:spPr>
          </c:dPt>
          <c:dPt>
            <c:idx val="19"/>
            <c:bubble3D val="0"/>
            <c:spPr>
              <a:solidFill>
                <a:srgbClr val="FFE393"/>
              </a:solidFill>
            </c:spPr>
          </c:dPt>
          <c:dLbls>
            <c:dLbl>
              <c:idx val="0"/>
              <c:layout/>
              <c:tx>
                <c:rich>
                  <a:bodyPr/>
                  <a:lstStyle/>
                  <a:p>
                    <a:r>
                      <a:rPr lang="en-US" smtClean="0"/>
                      <a:t>238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layout>
                <c:manualLayout>
                  <c:x val="-0.1249215353486136"/>
                  <c:y val="6.9283237743430343E-2"/>
                </c:manualLayout>
              </c:layout>
              <c:tx>
                <c:rich>
                  <a:bodyPr/>
                  <a:lstStyle/>
                  <a:p>
                    <a:pPr>
                      <a:defRPr sz="1200">
                        <a:solidFill>
                          <a:schemeClr val="bg1"/>
                        </a:solidFill>
                      </a:defRPr>
                    </a:pPr>
                    <a:r>
                      <a:rPr lang="en-US" smtClean="0"/>
                      <a:t>86 </a:t>
                    </a:r>
                    <a:r>
                      <a:rPr lang="en-US" sz="1200" b="0" i="0" u="none" strike="noStrike" baseline="0" smtClean="0"/>
                      <a:t>µg/kg</a:t>
                    </a:r>
                    <a:endParaRPr lang="en-US"/>
                  </a:p>
                </c:rich>
              </c:tx>
              <c:spPr/>
              <c:showLegendKey val="0"/>
              <c:showVal val="1"/>
              <c:showCatName val="0"/>
              <c:showSerName val="0"/>
              <c:showPercent val="0"/>
              <c:showBubbleSize val="0"/>
              <c:extLst>
                <c:ext xmlns:c15="http://schemas.microsoft.com/office/drawing/2012/chart" uri="{CE6537A1-D6FC-4f65-9D91-7224C49458BB}">
                  <c15:layout/>
                </c:ext>
              </c:extLst>
            </c:dLbl>
            <c:dLbl>
              <c:idx val="12"/>
              <c:layout>
                <c:manualLayout>
                  <c:x val="-0.15186088199777981"/>
                  <c:y val="-3.9375911344415294E-2"/>
                </c:manualLayout>
              </c:layout>
              <c:tx>
                <c:rich>
                  <a:bodyPr/>
                  <a:lstStyle/>
                  <a:p>
                    <a:r>
                      <a:rPr lang="en-US" dirty="0" smtClean="0"/>
                      <a:t>456 </a:t>
                    </a:r>
                    <a:r>
                      <a:rPr lang="en-US" sz="1200" b="0" i="0" u="none" strike="noStrike" baseline="0" dirty="0" smtClean="0"/>
                      <a:t>µg/kg</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dLbl>
              <c:idx val="13"/>
              <c:delete val="1"/>
              <c:extLst>
                <c:ext xmlns:c15="http://schemas.microsoft.com/office/drawing/2012/chart" uri="{CE6537A1-D6FC-4f65-9D91-7224C49458BB}"/>
              </c:extLst>
            </c:dLbl>
            <c:dLbl>
              <c:idx val="14"/>
              <c:delete val="1"/>
              <c:extLst>
                <c:ext xmlns:c15="http://schemas.microsoft.com/office/drawing/2012/chart" uri="{CE6537A1-D6FC-4f65-9D91-7224C49458BB}"/>
              </c:extLst>
            </c:dLbl>
            <c:dLbl>
              <c:idx val="15"/>
              <c:layout>
                <c:manualLayout>
                  <c:x val="3.2731856157589286E-2"/>
                  <c:y val="-5.0205761316872426E-2"/>
                </c:manualLayout>
              </c:layout>
              <c:tx>
                <c:rich>
                  <a:bodyPr/>
                  <a:lstStyle/>
                  <a:p>
                    <a:r>
                      <a:rPr lang="en-US" smtClean="0"/>
                      <a:t>111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6"/>
              <c:layout>
                <c:manualLayout>
                  <c:x val="-2.039289527501047E-2"/>
                  <c:y val="-4.5267489711934197E-3"/>
                </c:manualLayout>
              </c:layout>
              <c:tx>
                <c:rich>
                  <a:bodyPr/>
                  <a:lstStyle/>
                  <a:p>
                    <a:r>
                      <a:rPr lang="en-US" smtClean="0"/>
                      <a:t>56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7"/>
              <c:delete val="1"/>
              <c:extLst>
                <c:ext xmlns:c15="http://schemas.microsoft.com/office/drawing/2012/chart" uri="{CE6537A1-D6FC-4f65-9D91-7224C49458BB}"/>
              </c:extLst>
            </c:dLbl>
            <c:dLbl>
              <c:idx val="18"/>
              <c:layout>
                <c:manualLayout>
                  <c:x val="0.19163477156643394"/>
                  <c:y val="3.056705874728622E-2"/>
                </c:manualLayout>
              </c:layout>
              <c:tx>
                <c:rich>
                  <a:bodyPr/>
                  <a:lstStyle/>
                  <a:p>
                    <a:r>
                      <a:rPr lang="en-US" smtClean="0"/>
                      <a:t>721 </a:t>
                    </a:r>
                    <a:r>
                      <a:rPr lang="en-US" sz="1200" b="0" i="0" u="none" strike="noStrike" baseline="0" smtClean="0"/>
                      <a:t>µg/kg</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9"/>
              <c:delete val="1"/>
              <c:extLst>
                <c:ext xmlns:c15="http://schemas.microsoft.com/office/drawing/2012/chart" uri="{CE6537A1-D6FC-4f65-9D91-7224C49458BB}"/>
              </c:extLst>
            </c:dLbl>
            <c:spPr>
              <a:noFill/>
              <a:ln>
                <a:noFill/>
              </a:ln>
              <a:effectLst/>
            </c:spPr>
            <c:txPr>
              <a:bodyPr/>
              <a:lstStyle/>
              <a:p>
                <a:pPr>
                  <a:defRPr sz="1200"/>
                </a:pPr>
                <a:endParaRPr lang="cs-CZ"/>
              </a:p>
            </c:txPr>
            <c:showLegendKey val="0"/>
            <c:showVal val="1"/>
            <c:showCatName val="0"/>
            <c:showSerName val="0"/>
            <c:showPercent val="0"/>
            <c:showBubbleSize val="0"/>
            <c:showLeaderLines val="1"/>
            <c:extLst>
              <c:ext xmlns:c15="http://schemas.microsoft.com/office/drawing/2012/chart" uri="{CE6537A1-D6FC-4f65-9D91-7224C49458BB}"/>
            </c:extLst>
          </c:dLbls>
          <c:cat>
            <c:strRef>
              <c:f>OBRÁZKY!$D$3:$W$3</c:f>
              <c:strCache>
                <c:ptCount val="20"/>
                <c:pt idx="0">
                  <c:v>NIV</c:v>
                </c:pt>
                <c:pt idx="1">
                  <c:v>DON</c:v>
                </c:pt>
                <c:pt idx="2">
                  <c:v>D3G</c:v>
                </c:pt>
                <c:pt idx="3">
                  <c:v>ADON</c:v>
                </c:pt>
                <c:pt idx="4">
                  <c:v>HT-2 </c:v>
                </c:pt>
                <c:pt idx="5">
                  <c:v>T-2</c:v>
                </c:pt>
                <c:pt idx="6">
                  <c:v>NEO</c:v>
                </c:pt>
                <c:pt idx="7">
                  <c:v>DAS</c:v>
                </c:pt>
                <c:pt idx="8">
                  <c:v>alfa-ZOL</c:v>
                </c:pt>
                <c:pt idx="9">
                  <c:v>beta-ZOL</c:v>
                </c:pt>
                <c:pt idx="10">
                  <c:v>ZEA</c:v>
                </c:pt>
                <c:pt idx="11">
                  <c:v>Enn-B</c:v>
                </c:pt>
                <c:pt idx="12">
                  <c:v>Enn-B1</c:v>
                </c:pt>
                <c:pt idx="13">
                  <c:v>Enn-A</c:v>
                </c:pt>
                <c:pt idx="14">
                  <c:v>Enn-A1</c:v>
                </c:pt>
                <c:pt idx="15">
                  <c:v>BEA</c:v>
                </c:pt>
                <c:pt idx="16">
                  <c:v>A-ol</c:v>
                </c:pt>
                <c:pt idx="17">
                  <c:v>AME</c:v>
                </c:pt>
                <c:pt idx="18">
                  <c:v>TenAc</c:v>
                </c:pt>
                <c:pt idx="19">
                  <c:v>Tentox</c:v>
                </c:pt>
              </c:strCache>
            </c:strRef>
          </c:cat>
          <c:val>
            <c:numRef>
              <c:f>OBRÁZKY!$D$7:$W$7</c:f>
              <c:numCache>
                <c:formatCode>General</c:formatCode>
                <c:ptCount val="20"/>
                <c:pt idx="0" formatCode="0">
                  <c:v>238</c:v>
                </c:pt>
                <c:pt idx="5" formatCode="0">
                  <c:v>5.2763113050192123</c:v>
                </c:pt>
                <c:pt idx="10" formatCode="0">
                  <c:v>13.803134891889073</c:v>
                </c:pt>
                <c:pt idx="11" formatCode="0">
                  <c:v>86.327737470351309</c:v>
                </c:pt>
                <c:pt idx="12" formatCode="0">
                  <c:v>456</c:v>
                </c:pt>
                <c:pt idx="13" formatCode="0">
                  <c:v>2.9109583719006347</c:v>
                </c:pt>
                <c:pt idx="14" formatCode="0">
                  <c:v>20</c:v>
                </c:pt>
                <c:pt idx="15" formatCode="0">
                  <c:v>110.9353898222882</c:v>
                </c:pt>
                <c:pt idx="16" formatCode="0">
                  <c:v>56</c:v>
                </c:pt>
                <c:pt idx="17" formatCode="0">
                  <c:v>18</c:v>
                </c:pt>
                <c:pt idx="18" formatCode="0">
                  <c:v>721</c:v>
                </c:pt>
                <c:pt idx="19" formatCode="0">
                  <c:v>16.285723058081263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727012206745922"/>
          <c:y val="0.13583556075468717"/>
          <c:w val="0.53340266841644757"/>
          <c:h val="0.88900444736074669"/>
        </c:manualLayout>
      </c:layout>
      <c:pieChart>
        <c:varyColors val="1"/>
        <c:ser>
          <c:idx val="0"/>
          <c:order val="0"/>
          <c:dPt>
            <c:idx val="0"/>
            <c:bubble3D val="0"/>
            <c:spPr>
              <a:solidFill>
                <a:srgbClr val="FFFF00"/>
              </a:solidFill>
            </c:spPr>
          </c:dPt>
          <c:dPt>
            <c:idx val="1"/>
            <c:bubble3D val="0"/>
            <c:spPr>
              <a:solidFill>
                <a:srgbClr val="FF0000"/>
              </a:solidFill>
            </c:spPr>
          </c:dPt>
          <c:dPt>
            <c:idx val="2"/>
            <c:bubble3D val="0"/>
            <c:spPr>
              <a:solidFill>
                <a:schemeClr val="accent2">
                  <a:lumMod val="60000"/>
                  <a:lumOff val="40000"/>
                </a:schemeClr>
              </a:solidFill>
            </c:spPr>
          </c:dPt>
          <c:dPt>
            <c:idx val="3"/>
            <c:bubble3D val="0"/>
            <c:spPr>
              <a:solidFill>
                <a:schemeClr val="accent2">
                  <a:lumMod val="40000"/>
                  <a:lumOff val="60000"/>
                </a:schemeClr>
              </a:solidFill>
            </c:spPr>
          </c:dPt>
          <c:dPt>
            <c:idx val="5"/>
            <c:bubble3D val="0"/>
            <c:spPr>
              <a:solidFill>
                <a:schemeClr val="tx2">
                  <a:lumMod val="60000"/>
                  <a:lumOff val="40000"/>
                </a:schemeClr>
              </a:solidFill>
            </c:spPr>
          </c:dPt>
          <c:dPt>
            <c:idx val="6"/>
            <c:bubble3D val="0"/>
            <c:spPr>
              <a:solidFill>
                <a:schemeClr val="accent1">
                  <a:lumMod val="60000"/>
                  <a:lumOff val="40000"/>
                </a:schemeClr>
              </a:solidFill>
            </c:spPr>
          </c:dPt>
          <c:dPt>
            <c:idx val="7"/>
            <c:bubble3D val="0"/>
            <c:spPr>
              <a:solidFill>
                <a:schemeClr val="tx2">
                  <a:lumMod val="20000"/>
                  <a:lumOff val="80000"/>
                </a:schemeClr>
              </a:solidFill>
            </c:spPr>
          </c:dPt>
          <c:dPt>
            <c:idx val="8"/>
            <c:bubble3D val="0"/>
            <c:spPr>
              <a:solidFill>
                <a:schemeClr val="accent3">
                  <a:lumMod val="60000"/>
                  <a:lumOff val="40000"/>
                </a:schemeClr>
              </a:solidFill>
            </c:spPr>
          </c:dPt>
          <c:dPt>
            <c:idx val="9"/>
            <c:bubble3D val="0"/>
            <c:spPr>
              <a:solidFill>
                <a:schemeClr val="accent3">
                  <a:lumMod val="40000"/>
                  <a:lumOff val="60000"/>
                </a:schemeClr>
              </a:solidFill>
            </c:spPr>
          </c:dPt>
          <c:dPt>
            <c:idx val="10"/>
            <c:bubble3D val="0"/>
            <c:spPr>
              <a:solidFill>
                <a:srgbClr val="92D050"/>
              </a:solidFill>
            </c:spPr>
          </c:dPt>
          <c:dPt>
            <c:idx val="11"/>
            <c:bubble3D val="0"/>
            <c:spPr>
              <a:solidFill>
                <a:schemeClr val="accent4">
                  <a:lumMod val="75000"/>
                </a:schemeClr>
              </a:solidFill>
            </c:spPr>
          </c:dPt>
          <c:dPt>
            <c:idx val="12"/>
            <c:bubble3D val="0"/>
            <c:spPr>
              <a:solidFill>
                <a:schemeClr val="accent4">
                  <a:lumMod val="60000"/>
                  <a:lumOff val="40000"/>
                </a:schemeClr>
              </a:solidFill>
            </c:spPr>
          </c:dPt>
          <c:dPt>
            <c:idx val="13"/>
            <c:bubble3D val="0"/>
            <c:spPr>
              <a:solidFill>
                <a:schemeClr val="accent4">
                  <a:lumMod val="40000"/>
                  <a:lumOff val="60000"/>
                </a:schemeClr>
              </a:solidFill>
            </c:spPr>
          </c:dPt>
          <c:dPt>
            <c:idx val="14"/>
            <c:bubble3D val="0"/>
            <c:spPr>
              <a:solidFill>
                <a:schemeClr val="accent4">
                  <a:lumMod val="20000"/>
                  <a:lumOff val="80000"/>
                </a:schemeClr>
              </a:solidFill>
            </c:spPr>
          </c:dPt>
          <c:dPt>
            <c:idx val="15"/>
            <c:bubble3D val="0"/>
            <c:spPr>
              <a:solidFill>
                <a:schemeClr val="accent6">
                  <a:lumMod val="20000"/>
                  <a:lumOff val="80000"/>
                </a:schemeClr>
              </a:solidFill>
            </c:spPr>
          </c:dPt>
          <c:dPt>
            <c:idx val="16"/>
            <c:bubble3D val="0"/>
            <c:spPr>
              <a:solidFill>
                <a:srgbClr val="CC9900"/>
              </a:solidFill>
            </c:spPr>
          </c:dPt>
          <c:dPt>
            <c:idx val="17"/>
            <c:bubble3D val="0"/>
            <c:spPr>
              <a:solidFill>
                <a:srgbClr val="FEBB00"/>
              </a:solidFill>
            </c:spPr>
          </c:dPt>
          <c:dPt>
            <c:idx val="18"/>
            <c:bubble3D val="0"/>
            <c:spPr>
              <a:solidFill>
                <a:srgbClr val="FFC729"/>
              </a:solidFill>
            </c:spPr>
          </c:dPt>
          <c:dPt>
            <c:idx val="19"/>
            <c:bubble3D val="0"/>
            <c:spPr>
              <a:solidFill>
                <a:srgbClr val="FFE393"/>
              </a:solidFill>
            </c:spPr>
          </c:dPt>
          <c:dLbls>
            <c:dLbl>
              <c:idx val="0"/>
              <c:layout/>
              <c:tx>
                <c:rich>
                  <a:bodyPr/>
                  <a:lstStyle/>
                  <a:p>
                    <a:pPr marL="0" marR="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prstClr val="black"/>
                        </a:solidFill>
                        <a:latin typeface="+mn-lt"/>
                        <a:ea typeface="+mn-ea"/>
                        <a:cs typeface="+mn-cs"/>
                      </a:defRPr>
                    </a:pPr>
                    <a:r>
                      <a:rPr lang="en-US" sz="1200" dirty="0" smtClean="0"/>
                      <a:t>1378</a:t>
                    </a:r>
                  </a:p>
                  <a:p>
                    <a:pPr marL="0" marR="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prstClr val="black"/>
                        </a:solidFill>
                        <a:latin typeface="+mn-lt"/>
                        <a:ea typeface="+mn-ea"/>
                        <a:cs typeface="+mn-cs"/>
                      </a:defRPr>
                    </a:pPr>
                    <a:endParaRPr lang="en-US" sz="1200" dirty="0"/>
                  </a:p>
                </c:rich>
              </c:tx>
              <c:spPr/>
              <c:showLegendKey val="0"/>
              <c:showVal val="1"/>
              <c:showCatName val="0"/>
              <c:showSerName val="0"/>
              <c:showPercent val="0"/>
              <c:showBubbleSize val="0"/>
              <c:extLst>
                <c:ext xmlns:c15="http://schemas.microsoft.com/office/drawing/2012/chart" uri="{CE6537A1-D6FC-4f65-9D91-7224C49458BB}">
                  <c15:layout/>
                </c:ext>
              </c:extLst>
            </c:dLbl>
            <c:dLbl>
              <c:idx val="1"/>
              <c:delete val="1"/>
              <c:extLst>
                <c:ext xmlns:c15="http://schemas.microsoft.com/office/drawing/2012/chart" uri="{CE6537A1-D6FC-4f65-9D91-7224C49458BB}"/>
              </c:extLst>
            </c:dLbl>
            <c:dLbl>
              <c:idx val="4"/>
              <c:spPr/>
              <c:txPr>
                <a:bodyPr/>
                <a:lstStyle/>
                <a:p>
                  <a:pPr>
                    <a:defRPr sz="1200">
                      <a:solidFill>
                        <a:schemeClr val="bg1"/>
                      </a:solidFill>
                    </a:defRPr>
                  </a:pPr>
                  <a:endParaRPr lang="cs-CZ"/>
                </a:p>
              </c:txPr>
              <c:showLegendKey val="0"/>
              <c:showVal val="1"/>
              <c:showCatName val="0"/>
              <c:showSerName val="0"/>
              <c:showPercent val="0"/>
              <c:showBubbleSize val="0"/>
            </c:dLbl>
            <c:dLbl>
              <c:idx val="5"/>
              <c:spPr/>
              <c:txPr>
                <a:bodyPr/>
                <a:lstStyle/>
                <a:p>
                  <a:pPr>
                    <a:defRPr sz="1200">
                      <a:solidFill>
                        <a:schemeClr val="bg1"/>
                      </a:solidFill>
                    </a:defRPr>
                  </a:pPr>
                  <a:endParaRPr lang="cs-CZ"/>
                </a:p>
              </c:txPr>
              <c:showLegendKey val="0"/>
              <c:showVal val="1"/>
              <c:showCatName val="0"/>
              <c:showSerName val="0"/>
              <c:showPercent val="0"/>
              <c:showBubbleSize val="0"/>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spPr/>
              <c:txPr>
                <a:bodyPr/>
                <a:lstStyle/>
                <a:p>
                  <a:pPr>
                    <a:defRPr sz="1200">
                      <a:solidFill>
                        <a:schemeClr val="bg1"/>
                      </a:solidFill>
                    </a:defRPr>
                  </a:pPr>
                  <a:endParaRPr lang="cs-CZ"/>
                </a:p>
              </c:txPr>
              <c:showLegendKey val="0"/>
              <c:showVal val="1"/>
              <c:showCatName val="0"/>
              <c:showSerName val="0"/>
              <c:showPercent val="0"/>
              <c:showBubbleSize val="0"/>
            </c:dLbl>
            <c:dLbl>
              <c:idx val="19"/>
              <c:delete val="1"/>
              <c:extLst>
                <c:ext xmlns:c15="http://schemas.microsoft.com/office/drawing/2012/chart" uri="{CE6537A1-D6FC-4f65-9D91-7224C49458BB}"/>
              </c:extLst>
            </c:dLbl>
            <c:spPr>
              <a:noFill/>
              <a:ln>
                <a:noFill/>
              </a:ln>
              <a:effectLst/>
            </c:spPr>
            <c:txPr>
              <a:bodyPr/>
              <a:lstStyle/>
              <a:p>
                <a:pPr>
                  <a:defRPr sz="1200"/>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OBRÁZKY!$D$3:$W$3</c:f>
              <c:strCache>
                <c:ptCount val="20"/>
                <c:pt idx="0">
                  <c:v>NIV</c:v>
                </c:pt>
                <c:pt idx="1">
                  <c:v>DON</c:v>
                </c:pt>
                <c:pt idx="2">
                  <c:v>D3G</c:v>
                </c:pt>
                <c:pt idx="3">
                  <c:v>ADON</c:v>
                </c:pt>
                <c:pt idx="4">
                  <c:v>HT-2 </c:v>
                </c:pt>
                <c:pt idx="5">
                  <c:v>T-2</c:v>
                </c:pt>
                <c:pt idx="6">
                  <c:v>NEO</c:v>
                </c:pt>
                <c:pt idx="7">
                  <c:v>DAS</c:v>
                </c:pt>
                <c:pt idx="8">
                  <c:v>alfa-ZOL</c:v>
                </c:pt>
                <c:pt idx="9">
                  <c:v>beta-ZOL</c:v>
                </c:pt>
                <c:pt idx="10">
                  <c:v>ZEA</c:v>
                </c:pt>
                <c:pt idx="11">
                  <c:v>Enn-B</c:v>
                </c:pt>
                <c:pt idx="12">
                  <c:v>Enn-B1</c:v>
                </c:pt>
                <c:pt idx="13">
                  <c:v>Enn-A</c:v>
                </c:pt>
                <c:pt idx="14">
                  <c:v>Enn-A1</c:v>
                </c:pt>
                <c:pt idx="15">
                  <c:v>BEA</c:v>
                </c:pt>
                <c:pt idx="16">
                  <c:v>A-ol</c:v>
                </c:pt>
                <c:pt idx="17">
                  <c:v>AME</c:v>
                </c:pt>
                <c:pt idx="18">
                  <c:v>TenAc</c:v>
                </c:pt>
                <c:pt idx="19">
                  <c:v>Tentox</c:v>
                </c:pt>
              </c:strCache>
            </c:strRef>
          </c:cat>
          <c:val>
            <c:numRef>
              <c:f>OBRÁZKY!$D$4:$W$4</c:f>
              <c:numCache>
                <c:formatCode>0</c:formatCode>
                <c:ptCount val="20"/>
                <c:pt idx="0">
                  <c:v>1377.6196938169398</c:v>
                </c:pt>
                <c:pt idx="1">
                  <c:v>67.378383279216678</c:v>
                </c:pt>
                <c:pt idx="4">
                  <c:v>127.48298210705725</c:v>
                </c:pt>
                <c:pt idx="5">
                  <c:v>97.824312499490958</c:v>
                </c:pt>
                <c:pt idx="6">
                  <c:v>19.188842901849277</c:v>
                </c:pt>
                <c:pt idx="7">
                  <c:v>9</c:v>
                </c:pt>
                <c:pt idx="10">
                  <c:v>5</c:v>
                </c:pt>
                <c:pt idx="11">
                  <c:v>690.47745250779553</c:v>
                </c:pt>
                <c:pt idx="12">
                  <c:v>352.69508006029696</c:v>
                </c:pt>
                <c:pt idx="13">
                  <c:v>30.18602876034619</c:v>
                </c:pt>
                <c:pt idx="14">
                  <c:v>241.50270375470132</c:v>
                </c:pt>
                <c:pt idx="15">
                  <c:v>77.585037912025527</c:v>
                </c:pt>
                <c:pt idx="18">
                  <c:v>155.77287244886398</c:v>
                </c:pt>
                <c:pt idx="19">
                  <c:v>7</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externalData r:id="rId1">
    <c:autoUpdate val="0"/>
  </c:externalData>
</c:chartSpace>
</file>

<file path=ppt/diagrams/_rels/data3.xml.rels><?xml version="1.0" encoding="UTF-8" standalone="yes"?>
<Relationships xmlns="http://schemas.openxmlformats.org/package/2006/relationships"><Relationship Id="rId1" Type="http://schemas.openxmlformats.org/officeDocument/2006/relationships/image" Target="../media/image109.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0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79EDD8-27B6-4CA4-A269-B2A05E4F339D}"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de-AT"/>
        </a:p>
      </dgm:t>
    </dgm:pt>
    <dgm:pt modelId="{9C4C9B26-3F65-4D3E-A3A1-5B2E9CE456D9}">
      <dgm:prSet phldrT="[Text]" custT="1"/>
      <dgm:spPr>
        <a:solidFill>
          <a:srgbClr val="3366FF">
            <a:alpha val="80000"/>
          </a:srgbClr>
        </a:solidFill>
      </dgm:spPr>
      <dgm:t>
        <a:bodyPr/>
        <a:lstStyle/>
        <a:p>
          <a:pPr>
            <a:lnSpc>
              <a:spcPct val="100000"/>
            </a:lnSpc>
            <a:spcAft>
              <a:spcPct val="35000"/>
            </a:spcAft>
          </a:pPr>
          <a:r>
            <a:rPr lang="de-AT" sz="2000" b="1" dirty="0" err="1" smtClean="0"/>
            <a:t>Predictions</a:t>
          </a:r>
          <a:r>
            <a:rPr lang="de-AT" sz="2000" b="1" dirty="0" smtClean="0"/>
            <a:t> </a:t>
          </a:r>
          <a:r>
            <a:rPr lang="de-AT" sz="2000" b="1" dirty="0" err="1" smtClean="0"/>
            <a:t>for</a:t>
          </a:r>
          <a:r>
            <a:rPr lang="de-AT" sz="2000" b="1" dirty="0" smtClean="0"/>
            <a:t> </a:t>
          </a:r>
          <a:br>
            <a:rPr lang="de-AT" sz="2000" b="1" dirty="0" smtClean="0"/>
          </a:br>
          <a:r>
            <a:rPr lang="de-AT" sz="2000" b="1" dirty="0" err="1" smtClean="0"/>
            <a:t>climate</a:t>
          </a:r>
          <a:r>
            <a:rPr lang="de-AT" sz="2000" b="1" dirty="0" smtClean="0"/>
            <a:t> </a:t>
          </a:r>
          <a:r>
            <a:rPr lang="de-AT" sz="2000" b="1" dirty="0" err="1" smtClean="0"/>
            <a:t>change</a:t>
          </a:r>
          <a:endParaRPr lang="de-AT" sz="2000" b="1" dirty="0" smtClean="0"/>
        </a:p>
      </dgm:t>
    </dgm:pt>
    <dgm:pt modelId="{FC279A5A-260B-43D7-8783-581794BC52FA}" type="parTrans" cxnId="{F5F289E6-F08A-40A5-A0D8-F941504160D3}">
      <dgm:prSet/>
      <dgm:spPr/>
      <dgm:t>
        <a:bodyPr/>
        <a:lstStyle/>
        <a:p>
          <a:endParaRPr lang="de-AT"/>
        </a:p>
      </dgm:t>
    </dgm:pt>
    <dgm:pt modelId="{D88661D4-2E23-469B-9EE8-A1C94A4A51C0}" type="sibTrans" cxnId="{F5F289E6-F08A-40A5-A0D8-F941504160D3}">
      <dgm:prSet/>
      <dgm:spPr/>
      <dgm:t>
        <a:bodyPr/>
        <a:lstStyle/>
        <a:p>
          <a:endParaRPr lang="de-AT"/>
        </a:p>
      </dgm:t>
    </dgm:pt>
    <dgm:pt modelId="{1107B129-7F90-45E7-A817-584C922CF11B}">
      <dgm:prSet phldrT="[Text]" custT="1"/>
      <dgm:spPr>
        <a:solidFill>
          <a:srgbClr val="3366FF">
            <a:alpha val="80000"/>
          </a:srgbClr>
        </a:solidFill>
      </dgm:spPr>
      <dgm:t>
        <a:bodyPr/>
        <a:lstStyle/>
        <a:p>
          <a:pPr>
            <a:lnSpc>
              <a:spcPct val="120000"/>
            </a:lnSpc>
            <a:spcAft>
              <a:spcPts val="600"/>
            </a:spcAft>
          </a:pPr>
          <a:r>
            <a:rPr lang="de-AT" sz="1800" smtClean="0"/>
            <a:t>Temperature increase</a:t>
          </a:r>
          <a:endParaRPr lang="de-AT" sz="1800"/>
        </a:p>
      </dgm:t>
    </dgm:pt>
    <dgm:pt modelId="{184E9A99-81C8-4F29-80F4-F622F8382674}" type="parTrans" cxnId="{3302E7C9-8EEE-4955-BD69-6337010EA4C9}">
      <dgm:prSet/>
      <dgm:spPr/>
      <dgm:t>
        <a:bodyPr/>
        <a:lstStyle/>
        <a:p>
          <a:endParaRPr lang="de-AT"/>
        </a:p>
      </dgm:t>
    </dgm:pt>
    <dgm:pt modelId="{6798B2F7-FDB9-480B-913A-631FA8F2D030}" type="sibTrans" cxnId="{3302E7C9-8EEE-4955-BD69-6337010EA4C9}">
      <dgm:prSet/>
      <dgm:spPr/>
      <dgm:t>
        <a:bodyPr/>
        <a:lstStyle/>
        <a:p>
          <a:endParaRPr lang="de-AT"/>
        </a:p>
      </dgm:t>
    </dgm:pt>
    <dgm:pt modelId="{9171D766-C5BC-4094-B49B-452131B470C7}">
      <dgm:prSet phldrT="[Text]" custT="1"/>
      <dgm:spPr>
        <a:solidFill>
          <a:srgbClr val="3366FF">
            <a:alpha val="80000"/>
          </a:srgbClr>
        </a:solidFill>
      </dgm:spPr>
      <dgm:t>
        <a:bodyPr/>
        <a:lstStyle/>
        <a:p>
          <a:pPr>
            <a:lnSpc>
              <a:spcPct val="120000"/>
            </a:lnSpc>
            <a:spcAft>
              <a:spcPts val="600"/>
            </a:spcAft>
          </a:pPr>
          <a:r>
            <a:rPr lang="de-AT" sz="1800" smtClean="0"/>
            <a:t>Variation in precipitation &amp; Drought</a:t>
          </a:r>
          <a:endParaRPr lang="de-AT" sz="1800"/>
        </a:p>
      </dgm:t>
    </dgm:pt>
    <dgm:pt modelId="{62CEF779-5D9B-4559-A240-1800C3D3CB69}" type="parTrans" cxnId="{F5049D0C-C208-47C8-AC67-044402907C2B}">
      <dgm:prSet/>
      <dgm:spPr/>
      <dgm:t>
        <a:bodyPr/>
        <a:lstStyle/>
        <a:p>
          <a:endParaRPr lang="de-AT"/>
        </a:p>
      </dgm:t>
    </dgm:pt>
    <dgm:pt modelId="{732AE804-822F-4D2E-B21E-57DE44E58C75}" type="sibTrans" cxnId="{F5049D0C-C208-47C8-AC67-044402907C2B}">
      <dgm:prSet/>
      <dgm:spPr/>
      <dgm:t>
        <a:bodyPr/>
        <a:lstStyle/>
        <a:p>
          <a:endParaRPr lang="de-AT"/>
        </a:p>
      </dgm:t>
    </dgm:pt>
    <dgm:pt modelId="{E6DC86C7-CD11-4DFB-AC0B-28E19E6F30E1}">
      <dgm:prSet phldrT="[Text]" custT="1"/>
      <dgm:spPr>
        <a:solidFill>
          <a:srgbClr val="3366FF">
            <a:alpha val="80000"/>
          </a:srgbClr>
        </a:solidFill>
      </dgm:spPr>
      <dgm:t>
        <a:bodyPr/>
        <a:lstStyle/>
        <a:p>
          <a:pPr>
            <a:lnSpc>
              <a:spcPct val="120000"/>
            </a:lnSpc>
            <a:spcAft>
              <a:spcPts val="600"/>
            </a:spcAft>
          </a:pPr>
          <a:r>
            <a:rPr lang="de-AT" sz="1800" dirty="0" err="1" smtClean="0"/>
            <a:t>Atmospheric</a:t>
          </a:r>
          <a:r>
            <a:rPr lang="de-AT" sz="1800" dirty="0" smtClean="0"/>
            <a:t> CO</a:t>
          </a:r>
          <a:r>
            <a:rPr lang="de-AT" sz="1800" baseline="-25000" dirty="0" smtClean="0"/>
            <a:t>2</a:t>
          </a:r>
          <a:endParaRPr lang="de-AT" sz="1800" baseline="-25000" dirty="0"/>
        </a:p>
      </dgm:t>
    </dgm:pt>
    <dgm:pt modelId="{81BF30CA-E43A-4DBB-9955-6B4351B78D2F}" type="parTrans" cxnId="{1B804AAA-41E8-455D-8154-981B163B3440}">
      <dgm:prSet/>
      <dgm:spPr/>
      <dgm:t>
        <a:bodyPr/>
        <a:lstStyle/>
        <a:p>
          <a:endParaRPr lang="de-AT"/>
        </a:p>
      </dgm:t>
    </dgm:pt>
    <dgm:pt modelId="{932CAA3D-56EB-4350-B2FA-29EC7B63C8AC}" type="sibTrans" cxnId="{1B804AAA-41E8-455D-8154-981B163B3440}">
      <dgm:prSet/>
      <dgm:spPr/>
      <dgm:t>
        <a:bodyPr/>
        <a:lstStyle/>
        <a:p>
          <a:endParaRPr lang="de-AT"/>
        </a:p>
      </dgm:t>
    </dgm:pt>
    <dgm:pt modelId="{4065D87D-993B-4CAD-BC3E-D23792DEF50E}">
      <dgm:prSet phldrT="[Text]" custT="1"/>
      <dgm:spPr>
        <a:solidFill>
          <a:srgbClr val="3366FF">
            <a:alpha val="80000"/>
          </a:srgbClr>
        </a:solidFill>
      </dgm:spPr>
      <dgm:t>
        <a:bodyPr/>
        <a:lstStyle/>
        <a:p>
          <a:pPr>
            <a:lnSpc>
              <a:spcPct val="120000"/>
            </a:lnSpc>
            <a:spcAft>
              <a:spcPts val="600"/>
            </a:spcAft>
          </a:pPr>
          <a:r>
            <a:rPr lang="de-AT" sz="1800" baseline="0" smtClean="0"/>
            <a:t>Composition of the marine ecosystem</a:t>
          </a:r>
          <a:endParaRPr lang="de-AT" sz="1800" baseline="0"/>
        </a:p>
      </dgm:t>
    </dgm:pt>
    <dgm:pt modelId="{BAA3E386-A022-4E68-BD66-B401FA582E9C}" type="parTrans" cxnId="{8B0C70A1-9BF4-4956-B9B7-526DD43852E2}">
      <dgm:prSet/>
      <dgm:spPr/>
      <dgm:t>
        <a:bodyPr/>
        <a:lstStyle/>
        <a:p>
          <a:endParaRPr lang="de-AT"/>
        </a:p>
      </dgm:t>
    </dgm:pt>
    <dgm:pt modelId="{EB69EED2-0814-44EF-937B-68F92D79687D}" type="sibTrans" cxnId="{8B0C70A1-9BF4-4956-B9B7-526DD43852E2}">
      <dgm:prSet/>
      <dgm:spPr/>
      <dgm:t>
        <a:bodyPr/>
        <a:lstStyle/>
        <a:p>
          <a:endParaRPr lang="de-AT"/>
        </a:p>
      </dgm:t>
    </dgm:pt>
    <dgm:pt modelId="{BD3970F1-5DB3-4645-AF36-ECEE5792B222}">
      <dgm:prSet phldrT="[Text]"/>
      <dgm:spPr>
        <a:solidFill>
          <a:srgbClr val="FF0000">
            <a:alpha val="76000"/>
          </a:srgbClr>
        </a:solidFill>
        <a:ln>
          <a:noFill/>
        </a:ln>
      </dgm:spPr>
      <dgm:t>
        <a:bodyPr/>
        <a:lstStyle/>
        <a:p>
          <a:pPr>
            <a:lnSpc>
              <a:spcPct val="90000"/>
            </a:lnSpc>
            <a:spcAft>
              <a:spcPct val="15000"/>
            </a:spcAft>
          </a:pPr>
          <a:endParaRPr lang="de-AT" sz="1400"/>
        </a:p>
      </dgm:t>
    </dgm:pt>
    <dgm:pt modelId="{244ACDB7-6B54-48D5-8793-4133253277FC}">
      <dgm:prSet phldrT="[Text]" custT="1"/>
      <dgm:spPr>
        <a:solidFill>
          <a:srgbClr val="FF0000">
            <a:alpha val="76000"/>
          </a:srgbClr>
        </a:solidFill>
        <a:ln>
          <a:noFill/>
        </a:ln>
      </dgm:spPr>
      <dgm:t>
        <a:bodyPr/>
        <a:lstStyle/>
        <a:p>
          <a:pPr>
            <a:lnSpc>
              <a:spcPct val="120000"/>
            </a:lnSpc>
            <a:spcAft>
              <a:spcPct val="15000"/>
            </a:spcAft>
          </a:pPr>
          <a:r>
            <a:rPr lang="de-AT" sz="1800" b="0" smtClean="0">
              <a:solidFill>
                <a:schemeClr val="bg1"/>
              </a:solidFill>
            </a:rPr>
            <a:t>PAHs</a:t>
          </a:r>
          <a:endParaRPr lang="de-AT" sz="1800" b="0">
            <a:solidFill>
              <a:schemeClr val="bg1"/>
            </a:solidFill>
          </a:endParaRPr>
        </a:p>
      </dgm:t>
    </dgm:pt>
    <dgm:pt modelId="{2E9A2732-B5C0-4389-9E1F-6FD36A2FCA8E}">
      <dgm:prSet phldrT="[Text]" custT="1"/>
      <dgm:spPr>
        <a:solidFill>
          <a:srgbClr val="FF0000">
            <a:alpha val="76000"/>
          </a:srgbClr>
        </a:solidFill>
        <a:ln>
          <a:noFill/>
        </a:ln>
      </dgm:spPr>
      <dgm:t>
        <a:bodyPr/>
        <a:lstStyle/>
        <a:p>
          <a:pPr>
            <a:lnSpc>
              <a:spcPct val="120000"/>
            </a:lnSpc>
            <a:spcAft>
              <a:spcPts val="600"/>
            </a:spcAft>
          </a:pPr>
          <a:r>
            <a:rPr lang="de-AT" sz="1800" smtClean="0"/>
            <a:t>Micro-organisms</a:t>
          </a:r>
          <a:endParaRPr lang="de-AT" sz="1800"/>
        </a:p>
      </dgm:t>
    </dgm:pt>
    <dgm:pt modelId="{E02BAE5A-1F63-477D-9B99-9387D1A4ED74}">
      <dgm:prSet phldrT="[Text]" custT="1"/>
      <dgm:spPr>
        <a:solidFill>
          <a:srgbClr val="FF0000">
            <a:alpha val="76000"/>
          </a:srgbClr>
        </a:solidFill>
        <a:ln>
          <a:noFill/>
        </a:ln>
      </dgm:spPr>
      <dgm:t>
        <a:bodyPr/>
        <a:lstStyle/>
        <a:p>
          <a:pPr>
            <a:lnSpc>
              <a:spcPct val="120000"/>
            </a:lnSpc>
            <a:spcAft>
              <a:spcPts val="600"/>
            </a:spcAft>
          </a:pPr>
          <a:r>
            <a:rPr lang="de-AT" sz="1800" b="0" dirty="0" smtClean="0">
              <a:solidFill>
                <a:schemeClr val="bg1"/>
              </a:solidFill>
            </a:rPr>
            <a:t>Marine </a:t>
          </a:r>
          <a:r>
            <a:rPr lang="de-AT" sz="1800" b="0" dirty="0" err="1" smtClean="0">
              <a:solidFill>
                <a:schemeClr val="bg1"/>
              </a:solidFill>
            </a:rPr>
            <a:t>biotoxins</a:t>
          </a:r>
          <a:r>
            <a:rPr lang="de-AT" sz="1800" b="0" dirty="0" smtClean="0">
              <a:solidFill>
                <a:schemeClr val="bg1"/>
              </a:solidFill>
            </a:rPr>
            <a:t> (</a:t>
          </a:r>
          <a:r>
            <a:rPr lang="de-AT" sz="1800" b="0" dirty="0" err="1" smtClean="0">
              <a:solidFill>
                <a:schemeClr val="bg1"/>
              </a:solidFill>
            </a:rPr>
            <a:t>phycotoxins</a:t>
          </a:r>
          <a:r>
            <a:rPr lang="de-AT" sz="1800" b="0" dirty="0" smtClean="0">
              <a:solidFill>
                <a:schemeClr val="bg1"/>
              </a:solidFill>
            </a:rPr>
            <a:t>)</a:t>
          </a:r>
          <a:endParaRPr lang="de-AT" sz="1800" b="0" dirty="0">
            <a:solidFill>
              <a:schemeClr val="bg1"/>
            </a:solidFill>
          </a:endParaRPr>
        </a:p>
      </dgm:t>
    </dgm:pt>
    <dgm:pt modelId="{4E99082F-06E2-4989-AA88-091631AE54A9}">
      <dgm:prSet phldrT="[Text]" custT="1"/>
      <dgm:spPr>
        <a:solidFill>
          <a:srgbClr val="FF0000">
            <a:alpha val="76000"/>
          </a:srgbClr>
        </a:solidFill>
        <a:ln>
          <a:noFill/>
        </a:ln>
      </dgm:spPr>
      <dgm:t>
        <a:bodyPr/>
        <a:lstStyle/>
        <a:p>
          <a:pPr>
            <a:lnSpc>
              <a:spcPct val="120000"/>
            </a:lnSpc>
            <a:spcAft>
              <a:spcPts val="600"/>
            </a:spcAft>
          </a:pPr>
          <a:r>
            <a:rPr lang="de-AT" sz="1800" b="0" dirty="0" smtClean="0">
              <a:solidFill>
                <a:schemeClr val="bg1"/>
              </a:solidFill>
            </a:rPr>
            <a:t>Trace </a:t>
          </a:r>
          <a:r>
            <a:rPr lang="de-AT" sz="1800" b="0" dirty="0" err="1" smtClean="0">
              <a:solidFill>
                <a:schemeClr val="bg1"/>
              </a:solidFill>
            </a:rPr>
            <a:t>elements</a:t>
          </a:r>
          <a:endParaRPr lang="de-AT" sz="1800" b="0" dirty="0">
            <a:solidFill>
              <a:schemeClr val="bg1"/>
            </a:solidFill>
          </a:endParaRPr>
        </a:p>
      </dgm:t>
    </dgm:pt>
    <dgm:pt modelId="{4250E0D2-409C-49BB-862A-9C49D0DE58B9}">
      <dgm:prSet phldrT="[Text]" custT="1"/>
      <dgm:spPr>
        <a:solidFill>
          <a:srgbClr val="FF0000">
            <a:alpha val="76000"/>
          </a:srgbClr>
        </a:solidFill>
        <a:ln>
          <a:noFill/>
        </a:ln>
      </dgm:spPr>
      <dgm:t>
        <a:bodyPr/>
        <a:lstStyle/>
        <a:p>
          <a:pPr>
            <a:lnSpc>
              <a:spcPct val="120000"/>
            </a:lnSpc>
            <a:spcAft>
              <a:spcPts val="600"/>
            </a:spcAft>
          </a:pPr>
          <a:r>
            <a:rPr lang="de-AT" sz="1800" b="1" dirty="0" err="1" smtClean="0">
              <a:solidFill>
                <a:srgbClr val="FFFF00"/>
              </a:solidFill>
            </a:rPr>
            <a:t>Pesticides</a:t>
          </a:r>
          <a:endParaRPr lang="de-AT" sz="1800" b="1" dirty="0">
            <a:solidFill>
              <a:srgbClr val="FFFF00"/>
            </a:solidFill>
          </a:endParaRPr>
        </a:p>
      </dgm:t>
    </dgm:pt>
    <dgm:pt modelId="{F16A9CE0-5482-49EF-BFF9-929A8C707937}">
      <dgm:prSet phldrT="[Text]" custT="1"/>
      <dgm:spPr>
        <a:solidFill>
          <a:srgbClr val="FF0000">
            <a:alpha val="76000"/>
          </a:srgbClr>
        </a:solidFill>
        <a:ln>
          <a:noFill/>
        </a:ln>
      </dgm:spPr>
      <dgm:t>
        <a:bodyPr/>
        <a:lstStyle/>
        <a:p>
          <a:pPr>
            <a:lnSpc>
              <a:spcPct val="120000"/>
            </a:lnSpc>
            <a:spcAft>
              <a:spcPts val="600"/>
            </a:spcAft>
          </a:pPr>
          <a:r>
            <a:rPr lang="de-AT" sz="1800" b="1" dirty="0" err="1" smtClean="0">
              <a:solidFill>
                <a:srgbClr val="FFFF00"/>
              </a:solidFill>
            </a:rPr>
            <a:t>Mycotoxins</a:t>
          </a:r>
          <a:endParaRPr lang="de-AT" sz="1800" b="1" dirty="0">
            <a:solidFill>
              <a:srgbClr val="FFFF00"/>
            </a:solidFill>
          </a:endParaRPr>
        </a:p>
      </dgm:t>
    </dgm:pt>
    <dgm:pt modelId="{8611FEAC-5B9C-4918-A16A-0D67AD3D13B4}">
      <dgm:prSet phldrT="[Text]" custT="1"/>
      <dgm:spPr>
        <a:solidFill>
          <a:srgbClr val="FF0000">
            <a:alpha val="76000"/>
          </a:srgbClr>
        </a:solidFill>
        <a:ln>
          <a:noFill/>
        </a:ln>
      </dgm:spPr>
      <dgm:t>
        <a:bodyPr/>
        <a:lstStyle/>
        <a:p>
          <a:pPr>
            <a:lnSpc>
              <a:spcPct val="100000"/>
            </a:lnSpc>
            <a:spcAft>
              <a:spcPct val="35000"/>
            </a:spcAft>
          </a:pPr>
          <a:r>
            <a:rPr lang="de-AT" sz="2000" b="1" dirty="0" err="1" smtClean="0"/>
            <a:t>Vulnerability</a:t>
          </a:r>
          <a:r>
            <a:rPr lang="de-AT" sz="2000" b="1" dirty="0" smtClean="0"/>
            <a:t> </a:t>
          </a:r>
          <a:r>
            <a:rPr lang="de-AT" sz="2000" b="1" dirty="0" err="1" smtClean="0"/>
            <a:t>of</a:t>
          </a:r>
          <a:r>
            <a:rPr lang="de-AT" sz="2000" b="1" dirty="0" smtClean="0"/>
            <a:t> </a:t>
          </a:r>
          <a:r>
            <a:rPr lang="de-AT" sz="2000" b="1" dirty="0" err="1" smtClean="0"/>
            <a:t>the</a:t>
          </a:r>
          <a:r>
            <a:rPr lang="de-AT" sz="2000" b="1" dirty="0" smtClean="0"/>
            <a:t> </a:t>
          </a:r>
          <a:br>
            <a:rPr lang="de-AT" sz="2000" b="1" dirty="0" smtClean="0"/>
          </a:br>
          <a:r>
            <a:rPr lang="de-AT" sz="2000" b="1" dirty="0" err="1" smtClean="0"/>
            <a:t>food</a:t>
          </a:r>
          <a:r>
            <a:rPr lang="de-AT" sz="2000" b="1" dirty="0" smtClean="0"/>
            <a:t> </a:t>
          </a:r>
          <a:r>
            <a:rPr lang="de-AT" sz="2000" b="1" dirty="0" err="1" smtClean="0"/>
            <a:t>safety</a:t>
          </a:r>
          <a:r>
            <a:rPr lang="de-AT" sz="2000" b="1" dirty="0" smtClean="0"/>
            <a:t> </a:t>
          </a:r>
          <a:r>
            <a:rPr lang="de-AT" sz="2000" b="1" dirty="0" err="1" smtClean="0"/>
            <a:t>system</a:t>
          </a:r>
          <a:endParaRPr lang="de-AT" sz="2000" b="1" dirty="0"/>
        </a:p>
      </dgm:t>
    </dgm:pt>
    <dgm:pt modelId="{65849FF5-5F49-4CA0-AC06-9E1C720E91A3}" type="sibTrans" cxnId="{87FF698B-9729-4A82-A72A-D5627453B0A8}">
      <dgm:prSet/>
      <dgm:spPr/>
      <dgm:t>
        <a:bodyPr/>
        <a:lstStyle/>
        <a:p>
          <a:endParaRPr lang="de-AT"/>
        </a:p>
      </dgm:t>
    </dgm:pt>
    <dgm:pt modelId="{B524DBA2-9D7C-41D8-BA98-EEC04FA78FDC}" type="parTrans" cxnId="{87FF698B-9729-4A82-A72A-D5627453B0A8}">
      <dgm:prSet/>
      <dgm:spPr/>
      <dgm:t>
        <a:bodyPr/>
        <a:lstStyle/>
        <a:p>
          <a:endParaRPr lang="de-AT"/>
        </a:p>
      </dgm:t>
    </dgm:pt>
    <dgm:pt modelId="{44DB4C71-37D0-443C-AD72-293A7B3B64F6}" type="sibTrans" cxnId="{2C59D132-A164-4A16-8073-EA3744B5E2ED}">
      <dgm:prSet/>
      <dgm:spPr/>
      <dgm:t>
        <a:bodyPr/>
        <a:lstStyle/>
        <a:p>
          <a:endParaRPr lang="de-AT"/>
        </a:p>
      </dgm:t>
    </dgm:pt>
    <dgm:pt modelId="{681D4643-A558-496E-8EF3-DD1B1BA70CE1}" type="parTrans" cxnId="{2C59D132-A164-4A16-8073-EA3744B5E2ED}">
      <dgm:prSet/>
      <dgm:spPr/>
      <dgm:t>
        <a:bodyPr/>
        <a:lstStyle/>
        <a:p>
          <a:endParaRPr lang="de-AT"/>
        </a:p>
      </dgm:t>
    </dgm:pt>
    <dgm:pt modelId="{157E3B5A-F624-4098-9497-C27719CF2FD8}" type="sibTrans" cxnId="{E4C6B412-EA17-4FE3-8128-29779A40F442}">
      <dgm:prSet/>
      <dgm:spPr/>
      <dgm:t>
        <a:bodyPr/>
        <a:lstStyle/>
        <a:p>
          <a:endParaRPr lang="de-AT"/>
        </a:p>
      </dgm:t>
    </dgm:pt>
    <dgm:pt modelId="{6D67A6D8-388E-46CD-8475-69A639986A76}" type="parTrans" cxnId="{E4C6B412-EA17-4FE3-8128-29779A40F442}">
      <dgm:prSet/>
      <dgm:spPr/>
      <dgm:t>
        <a:bodyPr/>
        <a:lstStyle/>
        <a:p>
          <a:endParaRPr lang="de-AT"/>
        </a:p>
      </dgm:t>
    </dgm:pt>
    <dgm:pt modelId="{1B803B55-F55B-4CE5-9B30-B0156E63581F}" type="sibTrans" cxnId="{92AB3E0F-DEA6-44B5-9FF8-2F8FEC0D5DA3}">
      <dgm:prSet/>
      <dgm:spPr/>
      <dgm:t>
        <a:bodyPr/>
        <a:lstStyle/>
        <a:p>
          <a:endParaRPr lang="de-AT"/>
        </a:p>
      </dgm:t>
    </dgm:pt>
    <dgm:pt modelId="{6F7CBF34-90B3-409C-8219-8332906286D4}" type="parTrans" cxnId="{92AB3E0F-DEA6-44B5-9FF8-2F8FEC0D5DA3}">
      <dgm:prSet/>
      <dgm:spPr/>
      <dgm:t>
        <a:bodyPr/>
        <a:lstStyle/>
        <a:p>
          <a:endParaRPr lang="de-AT"/>
        </a:p>
      </dgm:t>
    </dgm:pt>
    <dgm:pt modelId="{68A23CE1-7E2E-46A8-B845-E71E6492228F}" type="sibTrans" cxnId="{1F658372-9A28-4056-BAF8-DF8A1DEB0D3C}">
      <dgm:prSet/>
      <dgm:spPr/>
      <dgm:t>
        <a:bodyPr/>
        <a:lstStyle/>
        <a:p>
          <a:endParaRPr lang="de-AT"/>
        </a:p>
      </dgm:t>
    </dgm:pt>
    <dgm:pt modelId="{69C2C91B-77AA-4A75-A794-A2870920ED20}" type="parTrans" cxnId="{1F658372-9A28-4056-BAF8-DF8A1DEB0D3C}">
      <dgm:prSet/>
      <dgm:spPr/>
      <dgm:t>
        <a:bodyPr/>
        <a:lstStyle/>
        <a:p>
          <a:endParaRPr lang="de-AT"/>
        </a:p>
      </dgm:t>
    </dgm:pt>
    <dgm:pt modelId="{60AB1F9F-8765-439F-85A4-F490C6D2AD50}" type="sibTrans" cxnId="{7D981E5F-B853-4CDC-95E7-F313EA29F53A}">
      <dgm:prSet/>
      <dgm:spPr/>
      <dgm:t>
        <a:bodyPr/>
        <a:lstStyle/>
        <a:p>
          <a:endParaRPr lang="de-AT"/>
        </a:p>
      </dgm:t>
    </dgm:pt>
    <dgm:pt modelId="{D8C2D771-E472-4A13-8E4E-52B5067B1BEE}" type="parTrans" cxnId="{7D981E5F-B853-4CDC-95E7-F313EA29F53A}">
      <dgm:prSet/>
      <dgm:spPr/>
      <dgm:t>
        <a:bodyPr/>
        <a:lstStyle/>
        <a:p>
          <a:endParaRPr lang="de-AT"/>
        </a:p>
      </dgm:t>
    </dgm:pt>
    <dgm:pt modelId="{A8AAF5F8-7666-4306-890C-6AA2588A0A40}" type="sibTrans" cxnId="{11266BCA-6663-4BAB-BF08-278CF710F39E}">
      <dgm:prSet/>
      <dgm:spPr/>
      <dgm:t>
        <a:bodyPr/>
        <a:lstStyle/>
        <a:p>
          <a:endParaRPr lang="de-AT"/>
        </a:p>
      </dgm:t>
    </dgm:pt>
    <dgm:pt modelId="{AE050819-4A0C-415F-92D9-6AFF8E47EF6F}" type="parTrans" cxnId="{11266BCA-6663-4BAB-BF08-278CF710F39E}">
      <dgm:prSet/>
      <dgm:spPr/>
      <dgm:t>
        <a:bodyPr/>
        <a:lstStyle/>
        <a:p>
          <a:endParaRPr lang="de-AT"/>
        </a:p>
      </dgm:t>
    </dgm:pt>
    <dgm:pt modelId="{AF7B14BE-DBB2-4D7A-945D-C4AC20DF8877}" type="sibTrans" cxnId="{41A5149C-7583-4F34-B602-F4B2C8456337}">
      <dgm:prSet/>
      <dgm:spPr/>
      <dgm:t>
        <a:bodyPr/>
        <a:lstStyle/>
        <a:p>
          <a:endParaRPr lang="de-AT"/>
        </a:p>
      </dgm:t>
    </dgm:pt>
    <dgm:pt modelId="{2F980AF6-DB92-4931-8B9F-9FD326EA21F2}" type="parTrans" cxnId="{41A5149C-7583-4F34-B602-F4B2C8456337}">
      <dgm:prSet/>
      <dgm:spPr/>
      <dgm:t>
        <a:bodyPr/>
        <a:lstStyle/>
        <a:p>
          <a:endParaRPr lang="de-AT"/>
        </a:p>
      </dgm:t>
    </dgm:pt>
    <dgm:pt modelId="{20FDF217-CAAB-4C1A-B034-FB40877EA0BE}">
      <dgm:prSet phldrT="[Text]"/>
      <dgm:spPr>
        <a:solidFill>
          <a:srgbClr val="FFC000">
            <a:alpha val="50000"/>
          </a:srgbClr>
        </a:solidFill>
      </dgm:spPr>
      <dgm:t>
        <a:bodyPr/>
        <a:lstStyle/>
        <a:p>
          <a:pPr>
            <a:lnSpc>
              <a:spcPct val="120000"/>
            </a:lnSpc>
            <a:spcAft>
              <a:spcPts val="600"/>
            </a:spcAft>
          </a:pPr>
          <a:endParaRPr lang="de-AT" sz="1500"/>
        </a:p>
      </dgm:t>
    </dgm:pt>
    <dgm:pt modelId="{01EE44AF-1396-4718-9D19-F00028B49AE4}">
      <dgm:prSet phldrT="[Text]" custT="1"/>
      <dgm:spPr>
        <a:solidFill>
          <a:srgbClr val="FFC000">
            <a:alpha val="50000"/>
          </a:srgbClr>
        </a:solidFill>
      </dgm:spPr>
      <dgm:t>
        <a:bodyPr/>
        <a:lstStyle/>
        <a:p>
          <a:pPr>
            <a:lnSpc>
              <a:spcPct val="120000"/>
            </a:lnSpc>
            <a:spcAft>
              <a:spcPts val="600"/>
            </a:spcAft>
          </a:pPr>
          <a:r>
            <a:rPr lang="de-AT" sz="1800" smtClean="0">
              <a:solidFill>
                <a:srgbClr val="008000"/>
              </a:solidFill>
            </a:rPr>
            <a:t>Livestock </a:t>
          </a:r>
          <a:br>
            <a:rPr lang="de-AT" sz="1800" smtClean="0">
              <a:solidFill>
                <a:srgbClr val="008000"/>
              </a:solidFill>
            </a:rPr>
          </a:br>
          <a:r>
            <a:rPr lang="de-AT" sz="1800" smtClean="0">
              <a:solidFill>
                <a:srgbClr val="008000"/>
              </a:solidFill>
            </a:rPr>
            <a:t>production</a:t>
          </a:r>
          <a:endParaRPr lang="de-AT" sz="1800">
            <a:solidFill>
              <a:srgbClr val="008000"/>
            </a:solidFill>
          </a:endParaRPr>
        </a:p>
      </dgm:t>
    </dgm:pt>
    <dgm:pt modelId="{5441EE40-1E8D-4818-9BA3-E0411BC11B5C}">
      <dgm:prSet phldrT="[Text]" custT="1"/>
      <dgm:spPr>
        <a:solidFill>
          <a:srgbClr val="FFC000">
            <a:alpha val="50000"/>
          </a:srgbClr>
        </a:solidFill>
      </dgm:spPr>
      <dgm:t>
        <a:bodyPr/>
        <a:lstStyle/>
        <a:p>
          <a:pPr>
            <a:lnSpc>
              <a:spcPct val="120000"/>
            </a:lnSpc>
            <a:spcAft>
              <a:spcPts val="600"/>
            </a:spcAft>
          </a:pPr>
          <a:r>
            <a:rPr lang="de-AT" sz="1800" smtClean="0">
              <a:solidFill>
                <a:srgbClr val="008000"/>
              </a:solidFill>
            </a:rPr>
            <a:t>Crop associated biological environment</a:t>
          </a:r>
          <a:endParaRPr lang="de-AT" sz="1800">
            <a:solidFill>
              <a:srgbClr val="008000"/>
            </a:solidFill>
          </a:endParaRPr>
        </a:p>
      </dgm:t>
    </dgm:pt>
    <dgm:pt modelId="{D6667D84-0430-4E84-8596-716203920E91}">
      <dgm:prSet phldrT="[Text]" custT="1"/>
      <dgm:spPr>
        <a:solidFill>
          <a:srgbClr val="FFC000">
            <a:alpha val="50000"/>
          </a:srgbClr>
        </a:solidFill>
      </dgm:spPr>
      <dgm:t>
        <a:bodyPr/>
        <a:lstStyle/>
        <a:p>
          <a:pPr>
            <a:lnSpc>
              <a:spcPct val="120000"/>
            </a:lnSpc>
            <a:spcAft>
              <a:spcPts val="600"/>
            </a:spcAft>
          </a:pPr>
          <a:r>
            <a:rPr lang="de-AT" sz="1800" smtClean="0">
              <a:solidFill>
                <a:srgbClr val="008000"/>
              </a:solidFill>
            </a:rPr>
            <a:t>Soil quality</a:t>
          </a:r>
          <a:endParaRPr lang="de-AT" sz="1800">
            <a:solidFill>
              <a:srgbClr val="008000"/>
            </a:solidFill>
          </a:endParaRPr>
        </a:p>
      </dgm:t>
    </dgm:pt>
    <dgm:pt modelId="{4BC7F7E0-4D1A-43B1-9E00-199768DB571B}">
      <dgm:prSet phldrT="[Text]" custT="1"/>
      <dgm:spPr>
        <a:solidFill>
          <a:srgbClr val="FFC000">
            <a:alpha val="50000"/>
          </a:srgbClr>
        </a:solidFill>
      </dgm:spPr>
      <dgm:t>
        <a:bodyPr/>
        <a:lstStyle/>
        <a:p>
          <a:pPr>
            <a:lnSpc>
              <a:spcPct val="120000"/>
            </a:lnSpc>
            <a:spcAft>
              <a:spcPts val="600"/>
            </a:spcAft>
          </a:pPr>
          <a:r>
            <a:rPr lang="de-AT" sz="1800" smtClean="0">
              <a:solidFill>
                <a:srgbClr val="008000"/>
              </a:solidFill>
            </a:rPr>
            <a:t>Crop systems and crop yields</a:t>
          </a:r>
          <a:endParaRPr lang="de-AT" sz="1800">
            <a:solidFill>
              <a:srgbClr val="008000"/>
            </a:solidFill>
          </a:endParaRPr>
        </a:p>
      </dgm:t>
    </dgm:pt>
    <dgm:pt modelId="{B5B97003-7F04-4F49-B12B-D54912ACFA1A}">
      <dgm:prSet phldrT="[Text]" custT="1"/>
      <dgm:spPr>
        <a:solidFill>
          <a:srgbClr val="FFC000">
            <a:alpha val="50000"/>
          </a:srgbClr>
        </a:solidFill>
      </dgm:spPr>
      <dgm:t>
        <a:bodyPr/>
        <a:lstStyle/>
        <a:p>
          <a:pPr>
            <a:lnSpc>
              <a:spcPct val="100000"/>
            </a:lnSpc>
            <a:spcAft>
              <a:spcPct val="35000"/>
            </a:spcAft>
          </a:pPr>
          <a:r>
            <a:rPr lang="de-AT" sz="2000" b="1" dirty="0" err="1" smtClean="0">
              <a:solidFill>
                <a:srgbClr val="008000"/>
              </a:solidFill>
            </a:rPr>
            <a:t>Predicted</a:t>
          </a:r>
          <a:r>
            <a:rPr lang="de-AT" sz="2000" b="1" dirty="0" smtClean="0">
              <a:solidFill>
                <a:srgbClr val="008000"/>
              </a:solidFill>
            </a:rPr>
            <a:t> </a:t>
          </a:r>
          <a:r>
            <a:rPr lang="de-AT" sz="2000" b="1" dirty="0" err="1" smtClean="0">
              <a:solidFill>
                <a:srgbClr val="008000"/>
              </a:solidFill>
            </a:rPr>
            <a:t>impact</a:t>
          </a:r>
          <a:r>
            <a:rPr lang="de-AT" sz="2000" b="1" dirty="0" smtClean="0">
              <a:solidFill>
                <a:srgbClr val="008000"/>
              </a:solidFill>
            </a:rPr>
            <a:t> on </a:t>
          </a:r>
          <a:r>
            <a:rPr lang="de-AT" sz="2000" b="1" dirty="0" err="1" smtClean="0">
              <a:solidFill>
                <a:srgbClr val="008000"/>
              </a:solidFill>
            </a:rPr>
            <a:t>agriculture</a:t>
          </a:r>
          <a:endParaRPr lang="de-AT" sz="2000" b="1" dirty="0">
            <a:solidFill>
              <a:srgbClr val="008000"/>
            </a:solidFill>
          </a:endParaRPr>
        </a:p>
      </dgm:t>
    </dgm:pt>
    <dgm:pt modelId="{A2BC52F3-5E2B-47A4-8ED6-C1D5E7231EBF}" type="sibTrans" cxnId="{9F60E744-63DE-4814-9D7B-B080CD5A48B3}">
      <dgm:prSet/>
      <dgm:spPr/>
      <dgm:t>
        <a:bodyPr/>
        <a:lstStyle/>
        <a:p>
          <a:endParaRPr lang="de-AT"/>
        </a:p>
      </dgm:t>
    </dgm:pt>
    <dgm:pt modelId="{AB3E1F5A-F70C-4E77-94C1-ED1B417EE823}" type="parTrans" cxnId="{9F60E744-63DE-4814-9D7B-B080CD5A48B3}">
      <dgm:prSet/>
      <dgm:spPr/>
      <dgm:t>
        <a:bodyPr/>
        <a:lstStyle/>
        <a:p>
          <a:endParaRPr lang="de-AT"/>
        </a:p>
      </dgm:t>
    </dgm:pt>
    <dgm:pt modelId="{DB9C2A66-E24B-4820-94CB-BD92C966025F}" type="sibTrans" cxnId="{CDC63F9F-CFA7-4B00-A1AF-D963185F2B55}">
      <dgm:prSet/>
      <dgm:spPr/>
      <dgm:t>
        <a:bodyPr/>
        <a:lstStyle/>
        <a:p>
          <a:endParaRPr lang="de-AT"/>
        </a:p>
      </dgm:t>
    </dgm:pt>
    <dgm:pt modelId="{BAFDB859-12AA-4987-87C7-FC9464099B64}" type="parTrans" cxnId="{CDC63F9F-CFA7-4B00-A1AF-D963185F2B55}">
      <dgm:prSet/>
      <dgm:spPr/>
      <dgm:t>
        <a:bodyPr/>
        <a:lstStyle/>
        <a:p>
          <a:endParaRPr lang="de-AT"/>
        </a:p>
      </dgm:t>
    </dgm:pt>
    <dgm:pt modelId="{27ED733A-F224-4ED8-B6EE-C85A52EEF0E1}" type="sibTrans" cxnId="{66994499-96CD-4958-AC48-AFB8B170EF6C}">
      <dgm:prSet/>
      <dgm:spPr/>
      <dgm:t>
        <a:bodyPr/>
        <a:lstStyle/>
        <a:p>
          <a:endParaRPr lang="de-AT"/>
        </a:p>
      </dgm:t>
    </dgm:pt>
    <dgm:pt modelId="{E1F751CE-6DAF-4C94-BFA7-0CB5854D6EDD}" type="parTrans" cxnId="{66994499-96CD-4958-AC48-AFB8B170EF6C}">
      <dgm:prSet/>
      <dgm:spPr/>
      <dgm:t>
        <a:bodyPr/>
        <a:lstStyle/>
        <a:p>
          <a:endParaRPr lang="de-AT"/>
        </a:p>
      </dgm:t>
    </dgm:pt>
    <dgm:pt modelId="{9115BCB7-0A61-451F-9A73-6EF3DC820166}" type="sibTrans" cxnId="{825A8604-69C3-4D29-8D7F-57624ADAC446}">
      <dgm:prSet/>
      <dgm:spPr/>
      <dgm:t>
        <a:bodyPr/>
        <a:lstStyle/>
        <a:p>
          <a:endParaRPr lang="de-AT"/>
        </a:p>
      </dgm:t>
    </dgm:pt>
    <dgm:pt modelId="{88FFA433-2960-4D4C-8225-FB602ED3CDE4}" type="parTrans" cxnId="{825A8604-69C3-4D29-8D7F-57624ADAC446}">
      <dgm:prSet/>
      <dgm:spPr/>
      <dgm:t>
        <a:bodyPr/>
        <a:lstStyle/>
        <a:p>
          <a:endParaRPr lang="de-AT"/>
        </a:p>
      </dgm:t>
    </dgm:pt>
    <dgm:pt modelId="{75C6E613-0336-4E07-A907-73AA4D99D1B7}" type="sibTrans" cxnId="{2360427B-663B-468D-A5E1-E38F2EF25294}">
      <dgm:prSet/>
      <dgm:spPr/>
      <dgm:t>
        <a:bodyPr/>
        <a:lstStyle/>
        <a:p>
          <a:endParaRPr lang="de-AT"/>
        </a:p>
      </dgm:t>
    </dgm:pt>
    <dgm:pt modelId="{F5C0E57A-FB49-4C9C-8716-FF25A41E5306}" type="parTrans" cxnId="{2360427B-663B-468D-A5E1-E38F2EF25294}">
      <dgm:prSet/>
      <dgm:spPr/>
      <dgm:t>
        <a:bodyPr/>
        <a:lstStyle/>
        <a:p>
          <a:endParaRPr lang="de-AT"/>
        </a:p>
      </dgm:t>
    </dgm:pt>
    <dgm:pt modelId="{FBE76D40-7149-4CC4-B8FC-17B6E6A5A500}" type="sibTrans" cxnId="{8A004AD5-918F-4C00-B835-3C4546DBFD12}">
      <dgm:prSet/>
      <dgm:spPr/>
      <dgm:t>
        <a:bodyPr/>
        <a:lstStyle/>
        <a:p>
          <a:endParaRPr lang="de-AT"/>
        </a:p>
      </dgm:t>
    </dgm:pt>
    <dgm:pt modelId="{D44F06FA-AF13-4BDF-AF99-0D13AA51847A}" type="parTrans" cxnId="{8A004AD5-918F-4C00-B835-3C4546DBFD12}">
      <dgm:prSet/>
      <dgm:spPr/>
      <dgm:t>
        <a:bodyPr/>
        <a:lstStyle/>
        <a:p>
          <a:endParaRPr lang="de-AT"/>
        </a:p>
      </dgm:t>
    </dgm:pt>
    <dgm:pt modelId="{4148502E-8DDD-4789-880A-2BEDB303B23C}" type="pres">
      <dgm:prSet presAssocID="{D979EDD8-27B6-4CA4-A269-B2A05E4F339D}" presName="Name0" presStyleCnt="0">
        <dgm:presLayoutVars>
          <dgm:dir/>
          <dgm:resizeHandles val="exact"/>
        </dgm:presLayoutVars>
      </dgm:prSet>
      <dgm:spPr/>
      <dgm:t>
        <a:bodyPr/>
        <a:lstStyle/>
        <a:p>
          <a:endParaRPr lang="de-AT"/>
        </a:p>
      </dgm:t>
    </dgm:pt>
    <dgm:pt modelId="{D4241564-9B82-4960-BB8E-DA7EF736A98F}" type="pres">
      <dgm:prSet presAssocID="{9C4C9B26-3F65-4D3E-A3A1-5B2E9CE456D9}" presName="node" presStyleLbl="node1" presStyleIdx="0" presStyleCnt="3" custScaleX="100975">
        <dgm:presLayoutVars>
          <dgm:bulletEnabled val="1"/>
        </dgm:presLayoutVars>
      </dgm:prSet>
      <dgm:spPr/>
      <dgm:t>
        <a:bodyPr/>
        <a:lstStyle/>
        <a:p>
          <a:endParaRPr lang="de-AT"/>
        </a:p>
      </dgm:t>
    </dgm:pt>
    <dgm:pt modelId="{FFECDED5-4A8E-4279-9A8E-77311CCB5E87}" type="pres">
      <dgm:prSet presAssocID="{D88661D4-2E23-469B-9EE8-A1C94A4A51C0}" presName="sibTrans" presStyleCnt="0"/>
      <dgm:spPr/>
    </dgm:pt>
    <dgm:pt modelId="{74912E9C-0B66-43A1-8746-3E173E34A67B}" type="pres">
      <dgm:prSet presAssocID="{B5B97003-7F04-4F49-B12B-D54912ACFA1A}" presName="node" presStyleLbl="node1" presStyleIdx="1" presStyleCnt="3" custLinFactNeighborX="8534" custLinFactNeighborY="-487">
        <dgm:presLayoutVars>
          <dgm:bulletEnabled val="1"/>
        </dgm:presLayoutVars>
      </dgm:prSet>
      <dgm:spPr/>
      <dgm:t>
        <a:bodyPr/>
        <a:lstStyle/>
        <a:p>
          <a:endParaRPr lang="de-AT"/>
        </a:p>
      </dgm:t>
    </dgm:pt>
    <dgm:pt modelId="{6CE1BBC6-7105-41BD-B568-27FB64D0CF8C}" type="pres">
      <dgm:prSet presAssocID="{A2BC52F3-5E2B-47A4-8ED6-C1D5E7231EBF}" presName="sibTrans" presStyleCnt="0"/>
      <dgm:spPr/>
    </dgm:pt>
    <dgm:pt modelId="{8BAC7973-E916-44E2-A523-F0A71EBC735A}" type="pres">
      <dgm:prSet presAssocID="{8611FEAC-5B9C-4918-A16A-0D67AD3D13B4}" presName="node" presStyleLbl="node1" presStyleIdx="2" presStyleCnt="3" custScaleX="101301" custLinFactNeighborX="6859">
        <dgm:presLayoutVars>
          <dgm:bulletEnabled val="1"/>
        </dgm:presLayoutVars>
      </dgm:prSet>
      <dgm:spPr/>
      <dgm:t>
        <a:bodyPr/>
        <a:lstStyle/>
        <a:p>
          <a:endParaRPr lang="de-AT"/>
        </a:p>
      </dgm:t>
    </dgm:pt>
  </dgm:ptLst>
  <dgm:cxnLst>
    <dgm:cxn modelId="{FB87EC44-742C-4B53-BE63-5C74A17DD528}" type="presOf" srcId="{01EE44AF-1396-4718-9D19-F00028B49AE4}" destId="{74912E9C-0B66-43A1-8746-3E173E34A67B}" srcOrd="0" destOrd="4" presId="urn:microsoft.com/office/officeart/2005/8/layout/hList6"/>
    <dgm:cxn modelId="{8A004AD5-918F-4C00-B835-3C4546DBFD12}" srcId="{B5B97003-7F04-4F49-B12B-D54912ACFA1A}" destId="{4BC7F7E0-4D1A-43B1-9E00-199768DB571B}" srcOrd="0" destOrd="0" parTransId="{D44F06FA-AF13-4BDF-AF99-0D13AA51847A}" sibTransId="{FBE76D40-7149-4CC4-B8FC-17B6E6A5A500}"/>
    <dgm:cxn modelId="{1B804AAA-41E8-455D-8154-981B163B3440}" srcId="{9C4C9B26-3F65-4D3E-A3A1-5B2E9CE456D9}" destId="{E6DC86C7-CD11-4DFB-AC0B-28E19E6F30E1}" srcOrd="2" destOrd="0" parTransId="{81BF30CA-E43A-4DBB-9955-6B4351B78D2F}" sibTransId="{932CAA3D-56EB-4350-B2FA-29EC7B63C8AC}"/>
    <dgm:cxn modelId="{8B0C70A1-9BF4-4956-B9B7-526DD43852E2}" srcId="{9C4C9B26-3F65-4D3E-A3A1-5B2E9CE456D9}" destId="{4065D87D-993B-4CAD-BC3E-D23792DEF50E}" srcOrd="3" destOrd="0" parTransId="{BAA3E386-A022-4E68-BD66-B401FA582E9C}" sibTransId="{EB69EED2-0814-44EF-937B-68F92D79687D}"/>
    <dgm:cxn modelId="{3302E7C9-8EEE-4955-BD69-6337010EA4C9}" srcId="{9C4C9B26-3F65-4D3E-A3A1-5B2E9CE456D9}" destId="{1107B129-7F90-45E7-A817-584C922CF11B}" srcOrd="0" destOrd="0" parTransId="{184E9A99-81C8-4F29-80F4-F622F8382674}" sibTransId="{6798B2F7-FDB9-480B-913A-631FA8F2D030}"/>
    <dgm:cxn modelId="{95474CE4-4836-45F8-8029-79C31367EAA0}" type="presOf" srcId="{4BC7F7E0-4D1A-43B1-9E00-199768DB571B}" destId="{74912E9C-0B66-43A1-8746-3E173E34A67B}" srcOrd="0" destOrd="1" presId="urn:microsoft.com/office/officeart/2005/8/layout/hList6"/>
    <dgm:cxn modelId="{41A5149C-7583-4F34-B602-F4B2C8456337}" srcId="{8611FEAC-5B9C-4918-A16A-0D67AD3D13B4}" destId="{F16A9CE0-5482-49EF-BFF9-929A8C707937}" srcOrd="0" destOrd="0" parTransId="{2F980AF6-DB92-4931-8B9F-9FD326EA21F2}" sibTransId="{AF7B14BE-DBB2-4D7A-945D-C4AC20DF8877}"/>
    <dgm:cxn modelId="{F5F289E6-F08A-40A5-A0D8-F941504160D3}" srcId="{D979EDD8-27B6-4CA4-A269-B2A05E4F339D}" destId="{9C4C9B26-3F65-4D3E-A3A1-5B2E9CE456D9}" srcOrd="0" destOrd="0" parTransId="{FC279A5A-260B-43D7-8783-581794BC52FA}" sibTransId="{D88661D4-2E23-469B-9EE8-A1C94A4A51C0}"/>
    <dgm:cxn modelId="{07C94D7A-CF67-4612-B2C6-2A73DBF7AF4D}" type="presOf" srcId="{B5B97003-7F04-4F49-B12B-D54912ACFA1A}" destId="{74912E9C-0B66-43A1-8746-3E173E34A67B}" srcOrd="0" destOrd="0" presId="urn:microsoft.com/office/officeart/2005/8/layout/hList6"/>
    <dgm:cxn modelId="{D213C42F-CB9F-4869-BF0D-9E59A5767DBA}" type="presOf" srcId="{BD3970F1-5DB3-4645-AF36-ECEE5792B222}" destId="{8BAC7973-E916-44E2-A523-F0A71EBC735A}" srcOrd="0" destOrd="7" presId="urn:microsoft.com/office/officeart/2005/8/layout/hList6"/>
    <dgm:cxn modelId="{87FF698B-9729-4A82-A72A-D5627453B0A8}" srcId="{D979EDD8-27B6-4CA4-A269-B2A05E4F339D}" destId="{8611FEAC-5B9C-4918-A16A-0D67AD3D13B4}" srcOrd="2" destOrd="0" parTransId="{B524DBA2-9D7C-41D8-BA98-EEC04FA78FDC}" sibTransId="{65849FF5-5F49-4CA0-AC06-9E1C720E91A3}"/>
    <dgm:cxn modelId="{E653B566-6909-40B8-86DD-B55AD83A46B5}" type="presOf" srcId="{E02BAE5A-1F63-477D-9B99-9387D1A4ED74}" destId="{8BAC7973-E916-44E2-A523-F0A71EBC735A}" srcOrd="0" destOrd="4" presId="urn:microsoft.com/office/officeart/2005/8/layout/hList6"/>
    <dgm:cxn modelId="{6B914291-AE7E-49A0-84D7-426C9D6F0E59}" type="presOf" srcId="{9171D766-C5BC-4094-B49B-452131B470C7}" destId="{D4241564-9B82-4960-BB8E-DA7EF736A98F}" srcOrd="0" destOrd="2" presId="urn:microsoft.com/office/officeart/2005/8/layout/hList6"/>
    <dgm:cxn modelId="{ECD4A93C-8A92-411C-8E2E-7CAAF454ADFF}" type="presOf" srcId="{1107B129-7F90-45E7-A817-584C922CF11B}" destId="{D4241564-9B82-4960-BB8E-DA7EF736A98F}" srcOrd="0" destOrd="1" presId="urn:microsoft.com/office/officeart/2005/8/layout/hList6"/>
    <dgm:cxn modelId="{66994499-96CD-4958-AC48-AFB8B170EF6C}" srcId="{B5B97003-7F04-4F49-B12B-D54912ACFA1A}" destId="{01EE44AF-1396-4718-9D19-F00028B49AE4}" srcOrd="3" destOrd="0" parTransId="{E1F751CE-6DAF-4C94-BFA7-0CB5854D6EDD}" sibTransId="{27ED733A-F224-4ED8-B6EE-C85A52EEF0E1}"/>
    <dgm:cxn modelId="{5ED60863-5A61-42DB-AB3E-1B88EF314B62}" type="presOf" srcId="{9C4C9B26-3F65-4D3E-A3A1-5B2E9CE456D9}" destId="{D4241564-9B82-4960-BB8E-DA7EF736A98F}" srcOrd="0" destOrd="0" presId="urn:microsoft.com/office/officeart/2005/8/layout/hList6"/>
    <dgm:cxn modelId="{96623E64-85C3-4B6B-A458-91CD2B4862AF}" type="presOf" srcId="{D6667D84-0430-4E84-8596-716203920E91}" destId="{74912E9C-0B66-43A1-8746-3E173E34A67B}" srcOrd="0" destOrd="2" presId="urn:microsoft.com/office/officeart/2005/8/layout/hList6"/>
    <dgm:cxn modelId="{825A8604-69C3-4D29-8D7F-57624ADAC446}" srcId="{B5B97003-7F04-4F49-B12B-D54912ACFA1A}" destId="{5441EE40-1E8D-4818-9BA3-E0411BC11B5C}" srcOrd="2" destOrd="0" parTransId="{88FFA433-2960-4D4C-8225-FB602ED3CDE4}" sibTransId="{9115BCB7-0A61-451F-9A73-6EF3DC820166}"/>
    <dgm:cxn modelId="{B74A0536-87FB-422E-9538-D8DBAA2FEF05}" type="presOf" srcId="{4250E0D2-409C-49BB-862A-9C49D0DE58B9}" destId="{8BAC7973-E916-44E2-A523-F0A71EBC735A}" srcOrd="0" destOrd="2" presId="urn:microsoft.com/office/officeart/2005/8/layout/hList6"/>
    <dgm:cxn modelId="{CDC63F9F-CFA7-4B00-A1AF-D963185F2B55}" srcId="{B5B97003-7F04-4F49-B12B-D54912ACFA1A}" destId="{20FDF217-CAAB-4C1A-B034-FB40877EA0BE}" srcOrd="4" destOrd="0" parTransId="{BAFDB859-12AA-4987-87C7-FC9464099B64}" sibTransId="{DB9C2A66-E24B-4820-94CB-BD92C966025F}"/>
    <dgm:cxn modelId="{92AB3E0F-DEA6-44B5-9FF8-2F8FEC0D5DA3}" srcId="{8611FEAC-5B9C-4918-A16A-0D67AD3D13B4}" destId="{2E9A2732-B5C0-4389-9E1F-6FD36A2FCA8E}" srcOrd="4" destOrd="0" parTransId="{6F7CBF34-90B3-409C-8219-8332906286D4}" sibTransId="{1B803B55-F55B-4CE5-9B30-B0156E63581F}"/>
    <dgm:cxn modelId="{49141B86-33A1-45B6-90C4-827C4C49BD29}" type="presOf" srcId="{D979EDD8-27B6-4CA4-A269-B2A05E4F339D}" destId="{4148502E-8DDD-4789-880A-2BEDB303B23C}" srcOrd="0" destOrd="0" presId="urn:microsoft.com/office/officeart/2005/8/layout/hList6"/>
    <dgm:cxn modelId="{35F9B8EC-EE8D-4D04-9A13-38C7F5E3D1D6}" type="presOf" srcId="{2E9A2732-B5C0-4389-9E1F-6FD36A2FCA8E}" destId="{8BAC7973-E916-44E2-A523-F0A71EBC735A}" srcOrd="0" destOrd="5" presId="urn:microsoft.com/office/officeart/2005/8/layout/hList6"/>
    <dgm:cxn modelId="{1BB1048A-50C2-4B48-8EF8-45868F876222}" type="presOf" srcId="{F16A9CE0-5482-49EF-BFF9-929A8C707937}" destId="{8BAC7973-E916-44E2-A523-F0A71EBC735A}" srcOrd="0" destOrd="1" presId="urn:microsoft.com/office/officeart/2005/8/layout/hList6"/>
    <dgm:cxn modelId="{F5049D0C-C208-47C8-AC67-044402907C2B}" srcId="{9C4C9B26-3F65-4D3E-A3A1-5B2E9CE456D9}" destId="{9171D766-C5BC-4094-B49B-452131B470C7}" srcOrd="1" destOrd="0" parTransId="{62CEF779-5D9B-4559-A240-1800C3D3CB69}" sibTransId="{732AE804-822F-4D2E-B21E-57DE44E58C75}"/>
    <dgm:cxn modelId="{73E88CB9-B7FC-4E9A-A31C-DD477EE20FAF}" type="presOf" srcId="{4065D87D-993B-4CAD-BC3E-D23792DEF50E}" destId="{D4241564-9B82-4960-BB8E-DA7EF736A98F}" srcOrd="0" destOrd="4" presId="urn:microsoft.com/office/officeart/2005/8/layout/hList6"/>
    <dgm:cxn modelId="{2C59D132-A164-4A16-8073-EA3744B5E2ED}" srcId="{8611FEAC-5B9C-4918-A16A-0D67AD3D13B4}" destId="{BD3970F1-5DB3-4645-AF36-ECEE5792B222}" srcOrd="6" destOrd="0" parTransId="{681D4643-A558-496E-8EF3-DD1B1BA70CE1}" sibTransId="{44DB4C71-37D0-443C-AD72-293A7B3B64F6}"/>
    <dgm:cxn modelId="{7D981E5F-B853-4CDC-95E7-F313EA29F53A}" srcId="{8611FEAC-5B9C-4918-A16A-0D67AD3D13B4}" destId="{4E99082F-06E2-4989-AA88-091631AE54A9}" srcOrd="2" destOrd="0" parTransId="{D8C2D771-E472-4A13-8E4E-52B5067B1BEE}" sibTransId="{60AB1F9F-8765-439F-85A4-F490C6D2AD50}"/>
    <dgm:cxn modelId="{B49999DD-EA6C-4674-A5A2-F4BB67117AC4}" type="presOf" srcId="{E6DC86C7-CD11-4DFB-AC0B-28E19E6F30E1}" destId="{D4241564-9B82-4960-BB8E-DA7EF736A98F}" srcOrd="0" destOrd="3" presId="urn:microsoft.com/office/officeart/2005/8/layout/hList6"/>
    <dgm:cxn modelId="{A3856FB8-F6C8-4F22-836F-2882E606B572}" type="presOf" srcId="{4E99082F-06E2-4989-AA88-091631AE54A9}" destId="{8BAC7973-E916-44E2-A523-F0A71EBC735A}" srcOrd="0" destOrd="3" presId="urn:microsoft.com/office/officeart/2005/8/layout/hList6"/>
    <dgm:cxn modelId="{E4C6B412-EA17-4FE3-8128-29779A40F442}" srcId="{8611FEAC-5B9C-4918-A16A-0D67AD3D13B4}" destId="{244ACDB7-6B54-48D5-8793-4133253277FC}" srcOrd="5" destOrd="0" parTransId="{6D67A6D8-388E-46CD-8475-69A639986A76}" sibTransId="{157E3B5A-F624-4098-9497-C27719CF2FD8}"/>
    <dgm:cxn modelId="{8FF40C6C-69A0-4740-941F-19AD62FD5864}" type="presOf" srcId="{244ACDB7-6B54-48D5-8793-4133253277FC}" destId="{8BAC7973-E916-44E2-A523-F0A71EBC735A}" srcOrd="0" destOrd="6" presId="urn:microsoft.com/office/officeart/2005/8/layout/hList6"/>
    <dgm:cxn modelId="{2360427B-663B-468D-A5E1-E38F2EF25294}" srcId="{B5B97003-7F04-4F49-B12B-D54912ACFA1A}" destId="{D6667D84-0430-4E84-8596-716203920E91}" srcOrd="1" destOrd="0" parTransId="{F5C0E57A-FB49-4C9C-8716-FF25A41E5306}" sibTransId="{75C6E613-0336-4E07-A907-73AA4D99D1B7}"/>
    <dgm:cxn modelId="{9F60E744-63DE-4814-9D7B-B080CD5A48B3}" srcId="{D979EDD8-27B6-4CA4-A269-B2A05E4F339D}" destId="{B5B97003-7F04-4F49-B12B-D54912ACFA1A}" srcOrd="1" destOrd="0" parTransId="{AB3E1F5A-F70C-4E77-94C1-ED1B417EE823}" sibTransId="{A2BC52F3-5E2B-47A4-8ED6-C1D5E7231EBF}"/>
    <dgm:cxn modelId="{11266BCA-6663-4BAB-BF08-278CF710F39E}" srcId="{8611FEAC-5B9C-4918-A16A-0D67AD3D13B4}" destId="{4250E0D2-409C-49BB-862A-9C49D0DE58B9}" srcOrd="1" destOrd="0" parTransId="{AE050819-4A0C-415F-92D9-6AFF8E47EF6F}" sibTransId="{A8AAF5F8-7666-4306-890C-6AA2588A0A40}"/>
    <dgm:cxn modelId="{5381B21E-2F10-47EA-91A2-06842DA854E8}" type="presOf" srcId="{20FDF217-CAAB-4C1A-B034-FB40877EA0BE}" destId="{74912E9C-0B66-43A1-8746-3E173E34A67B}" srcOrd="0" destOrd="5" presId="urn:microsoft.com/office/officeart/2005/8/layout/hList6"/>
    <dgm:cxn modelId="{3FBB5E50-BF6D-48BB-B489-26747EE9DA21}" type="presOf" srcId="{8611FEAC-5B9C-4918-A16A-0D67AD3D13B4}" destId="{8BAC7973-E916-44E2-A523-F0A71EBC735A}" srcOrd="0" destOrd="0" presId="urn:microsoft.com/office/officeart/2005/8/layout/hList6"/>
    <dgm:cxn modelId="{B0904BA7-1BF6-4452-B4B9-6D1C0F91E49F}" type="presOf" srcId="{5441EE40-1E8D-4818-9BA3-E0411BC11B5C}" destId="{74912E9C-0B66-43A1-8746-3E173E34A67B}" srcOrd="0" destOrd="3" presId="urn:microsoft.com/office/officeart/2005/8/layout/hList6"/>
    <dgm:cxn modelId="{1F658372-9A28-4056-BAF8-DF8A1DEB0D3C}" srcId="{8611FEAC-5B9C-4918-A16A-0D67AD3D13B4}" destId="{E02BAE5A-1F63-477D-9B99-9387D1A4ED74}" srcOrd="3" destOrd="0" parTransId="{69C2C91B-77AA-4A75-A794-A2870920ED20}" sibTransId="{68A23CE1-7E2E-46A8-B845-E71E6492228F}"/>
    <dgm:cxn modelId="{1CE3404D-D971-4B92-B1C7-F3112D9F2955}" type="presParOf" srcId="{4148502E-8DDD-4789-880A-2BEDB303B23C}" destId="{D4241564-9B82-4960-BB8E-DA7EF736A98F}" srcOrd="0" destOrd="0" presId="urn:microsoft.com/office/officeart/2005/8/layout/hList6"/>
    <dgm:cxn modelId="{11F202C8-7680-4941-8A5F-DCB61483BA64}" type="presParOf" srcId="{4148502E-8DDD-4789-880A-2BEDB303B23C}" destId="{FFECDED5-4A8E-4279-9A8E-77311CCB5E87}" srcOrd="1" destOrd="0" presId="urn:microsoft.com/office/officeart/2005/8/layout/hList6"/>
    <dgm:cxn modelId="{05623A34-F911-41E1-9F96-C58652BAAF14}" type="presParOf" srcId="{4148502E-8DDD-4789-880A-2BEDB303B23C}" destId="{74912E9C-0B66-43A1-8746-3E173E34A67B}" srcOrd="2" destOrd="0" presId="urn:microsoft.com/office/officeart/2005/8/layout/hList6"/>
    <dgm:cxn modelId="{0D242F30-CA36-4B6F-A988-61ED37DA3CA9}" type="presParOf" srcId="{4148502E-8DDD-4789-880A-2BEDB303B23C}" destId="{6CE1BBC6-7105-41BD-B568-27FB64D0CF8C}" srcOrd="3" destOrd="0" presId="urn:microsoft.com/office/officeart/2005/8/layout/hList6"/>
    <dgm:cxn modelId="{EF5F831A-EC6F-43E5-8DEC-595CABFD16B8}" type="presParOf" srcId="{4148502E-8DDD-4789-880A-2BEDB303B23C}" destId="{8BAC7973-E916-44E2-A523-F0A71EBC735A}" srcOrd="4" destOrd="0" presId="urn:microsoft.com/office/officeart/2005/8/layout/hList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6780A7-5695-475B-8198-A3D7A0B87927}"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s-ES"/>
        </a:p>
      </dgm:t>
    </dgm:pt>
    <dgm:pt modelId="{19BDFE92-0374-4857-9B64-D6F2F7112724}" type="pres">
      <dgm:prSet presAssocID="{146780A7-5695-475B-8198-A3D7A0B87927}" presName="linearFlow" presStyleCnt="0">
        <dgm:presLayoutVars>
          <dgm:dir/>
          <dgm:resizeHandles val="exact"/>
        </dgm:presLayoutVars>
      </dgm:prSet>
      <dgm:spPr/>
      <dgm:t>
        <a:bodyPr/>
        <a:lstStyle/>
        <a:p>
          <a:endParaRPr lang="en-US"/>
        </a:p>
      </dgm:t>
    </dgm:pt>
  </dgm:ptLst>
  <dgm:cxnLst>
    <dgm:cxn modelId="{2916BBFF-55C3-4A61-BD74-AE8B739DA0CF}" type="presOf" srcId="{146780A7-5695-475B-8198-A3D7A0B87927}" destId="{19BDFE92-0374-4857-9B64-D6F2F7112724}" srcOrd="0"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6780A7-5695-475B-8198-A3D7A0B87927}"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s-ES"/>
        </a:p>
      </dgm:t>
    </dgm:pt>
    <dgm:pt modelId="{37701318-12EC-4199-8094-07EB1FFAA402}">
      <dgm:prSet phldrT="[Texto]"/>
      <dgm:spPr/>
      <dgm:t>
        <a:bodyPr/>
        <a:lstStyle/>
        <a:p>
          <a:endParaRPr lang="en-US" dirty="0" smtClean="0"/>
        </a:p>
        <a:p>
          <a:r>
            <a:rPr lang="en-US" dirty="0" smtClean="0"/>
            <a:t>A major food safety incident in China was made public in September 2008. </a:t>
          </a:r>
        </a:p>
        <a:p>
          <a:endParaRPr lang="en-US" dirty="0" smtClean="0"/>
        </a:p>
        <a:p>
          <a:r>
            <a:rPr lang="en-US" dirty="0" smtClean="0">
              <a:solidFill>
                <a:srgbClr val="FF0000"/>
              </a:solidFill>
            </a:rPr>
            <a:t>Melamine</a:t>
          </a:r>
          <a:r>
            <a:rPr lang="en-US" dirty="0" smtClean="0"/>
            <a:t> had been deliberately added at milk-collecting stations to diluted raw milk ostensibly to boost its protein content. </a:t>
          </a:r>
        </a:p>
        <a:p>
          <a:endParaRPr lang="es-ES" dirty="0"/>
        </a:p>
      </dgm:t>
    </dgm:pt>
    <dgm:pt modelId="{645162BD-222F-4C4B-8C08-DD642A878756}" type="parTrans" cxnId="{B4DA5343-653D-4F5F-98DF-58DDF6E7EE59}">
      <dgm:prSet/>
      <dgm:spPr/>
      <dgm:t>
        <a:bodyPr/>
        <a:lstStyle/>
        <a:p>
          <a:endParaRPr lang="es-ES"/>
        </a:p>
      </dgm:t>
    </dgm:pt>
    <dgm:pt modelId="{20F2A264-59C0-41DF-AE9E-83A610CFC77F}" type="sibTrans" cxnId="{B4DA5343-653D-4F5F-98DF-58DDF6E7EE59}">
      <dgm:prSet/>
      <dgm:spPr/>
      <dgm:t>
        <a:bodyPr/>
        <a:lstStyle/>
        <a:p>
          <a:endParaRPr lang="es-ES"/>
        </a:p>
      </dgm:t>
    </dgm:pt>
    <dgm:pt modelId="{19BDFE92-0374-4857-9B64-D6F2F7112724}" type="pres">
      <dgm:prSet presAssocID="{146780A7-5695-475B-8198-A3D7A0B87927}" presName="linearFlow" presStyleCnt="0">
        <dgm:presLayoutVars>
          <dgm:dir/>
          <dgm:resizeHandles val="exact"/>
        </dgm:presLayoutVars>
      </dgm:prSet>
      <dgm:spPr/>
      <dgm:t>
        <a:bodyPr/>
        <a:lstStyle/>
        <a:p>
          <a:endParaRPr lang="en-US"/>
        </a:p>
      </dgm:t>
    </dgm:pt>
    <dgm:pt modelId="{D8B31F03-BEE4-4761-B390-C866836DA51E}" type="pres">
      <dgm:prSet presAssocID="{37701318-12EC-4199-8094-07EB1FFAA402}" presName="composite" presStyleCnt="0"/>
      <dgm:spPr/>
    </dgm:pt>
    <dgm:pt modelId="{EB7E4BE0-7F9F-416D-9F6E-84E5F827B2B9}" type="pres">
      <dgm:prSet presAssocID="{37701318-12EC-4199-8094-07EB1FFAA402}" presName="imgShp" presStyleLbl="fgImgPlace1" presStyleIdx="0" presStyleCnt="1" custScaleX="103565" custScaleY="103020"/>
      <dgm:spPr>
        <a:blipFill rotWithShape="0">
          <a:blip xmlns:r="http://schemas.openxmlformats.org/officeDocument/2006/relationships" r:embed="rId1"/>
          <a:stretch>
            <a:fillRect/>
          </a:stretch>
        </a:blipFill>
      </dgm:spPr>
      <dgm:t>
        <a:bodyPr/>
        <a:lstStyle/>
        <a:p>
          <a:endParaRPr lang="en-GB"/>
        </a:p>
      </dgm:t>
    </dgm:pt>
    <dgm:pt modelId="{1FD33A11-13CE-4EBD-B1B1-57B1AB60A6FE}" type="pres">
      <dgm:prSet presAssocID="{37701318-12EC-4199-8094-07EB1FFAA402}" presName="txShp" presStyleLbl="node1" presStyleIdx="0" presStyleCnt="1" custScaleX="121782" custScaleY="162717" custLinFactNeighborX="48064" custLinFactNeighborY="-2139">
        <dgm:presLayoutVars>
          <dgm:bulletEnabled val="1"/>
        </dgm:presLayoutVars>
      </dgm:prSet>
      <dgm:spPr/>
      <dgm:t>
        <a:bodyPr/>
        <a:lstStyle/>
        <a:p>
          <a:endParaRPr lang="es-ES"/>
        </a:p>
      </dgm:t>
    </dgm:pt>
  </dgm:ptLst>
  <dgm:cxnLst>
    <dgm:cxn modelId="{B4DA5343-653D-4F5F-98DF-58DDF6E7EE59}" srcId="{146780A7-5695-475B-8198-A3D7A0B87927}" destId="{37701318-12EC-4199-8094-07EB1FFAA402}" srcOrd="0" destOrd="0" parTransId="{645162BD-222F-4C4B-8C08-DD642A878756}" sibTransId="{20F2A264-59C0-41DF-AE9E-83A610CFC77F}"/>
    <dgm:cxn modelId="{146C383E-1FC9-4C8F-9E17-513F174FA021}" type="presOf" srcId="{146780A7-5695-475B-8198-A3D7A0B87927}" destId="{19BDFE92-0374-4857-9B64-D6F2F7112724}" srcOrd="0" destOrd="0" presId="urn:microsoft.com/office/officeart/2005/8/layout/vList3#1"/>
    <dgm:cxn modelId="{EA732D98-E602-4D4E-8AE5-D4A6E6E59867}" type="presOf" srcId="{37701318-12EC-4199-8094-07EB1FFAA402}" destId="{1FD33A11-13CE-4EBD-B1B1-57B1AB60A6FE}" srcOrd="0" destOrd="0" presId="urn:microsoft.com/office/officeart/2005/8/layout/vList3#1"/>
    <dgm:cxn modelId="{C651A6EA-D856-4B11-969E-8A5762B430DB}" type="presParOf" srcId="{19BDFE92-0374-4857-9B64-D6F2F7112724}" destId="{D8B31F03-BEE4-4761-B390-C866836DA51E}" srcOrd="0" destOrd="0" presId="urn:microsoft.com/office/officeart/2005/8/layout/vList3#1"/>
    <dgm:cxn modelId="{FC1CAA7C-3047-42E2-B79F-A16AE9513FE2}" type="presParOf" srcId="{D8B31F03-BEE4-4761-B390-C866836DA51E}" destId="{EB7E4BE0-7F9F-416D-9F6E-84E5F827B2B9}" srcOrd="0" destOrd="0" presId="urn:microsoft.com/office/officeart/2005/8/layout/vList3#1"/>
    <dgm:cxn modelId="{2CD849B3-CFF5-43F9-AEEC-1E5A54160D84}" type="presParOf" srcId="{D8B31F03-BEE4-4761-B390-C866836DA51E}" destId="{1FD33A11-13CE-4EBD-B1B1-57B1AB60A6FE}" srcOrd="1" destOrd="0" presId="urn:microsoft.com/office/officeart/2005/8/layout/vList3#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41564-9B82-4960-BB8E-DA7EF736A98F}">
      <dsp:nvSpPr>
        <dsp:cNvPr id="0" name=""/>
        <dsp:cNvSpPr/>
      </dsp:nvSpPr>
      <dsp:spPr>
        <a:xfrm rot="16200000">
          <a:off x="-1267277" y="1270496"/>
          <a:ext cx="5212291" cy="2671298"/>
        </a:xfrm>
        <a:prstGeom prst="flowChartManualOperation">
          <a:avLst/>
        </a:prstGeom>
        <a:solidFill>
          <a:srgbClr val="3366FF">
            <a:alpha val="8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r>
            <a:rPr lang="de-AT" sz="2000" b="1" kern="1200" dirty="0" err="1" smtClean="0"/>
            <a:t>Predictions</a:t>
          </a:r>
          <a:r>
            <a:rPr lang="de-AT" sz="2000" b="1" kern="1200" dirty="0" smtClean="0"/>
            <a:t> </a:t>
          </a:r>
          <a:r>
            <a:rPr lang="de-AT" sz="2000" b="1" kern="1200" dirty="0" err="1" smtClean="0"/>
            <a:t>for</a:t>
          </a:r>
          <a:r>
            <a:rPr lang="de-AT" sz="2000" b="1" kern="1200" dirty="0" smtClean="0"/>
            <a:t> </a:t>
          </a:r>
          <a:br>
            <a:rPr lang="de-AT" sz="2000" b="1" kern="1200" dirty="0" smtClean="0"/>
          </a:br>
          <a:r>
            <a:rPr lang="de-AT" sz="2000" b="1" kern="1200" dirty="0" err="1" smtClean="0"/>
            <a:t>climate</a:t>
          </a:r>
          <a:r>
            <a:rPr lang="de-AT" sz="2000" b="1" kern="1200" dirty="0" smtClean="0"/>
            <a:t> </a:t>
          </a:r>
          <a:r>
            <a:rPr lang="de-AT" sz="2000" b="1" kern="1200" dirty="0" err="1" smtClean="0"/>
            <a:t>change</a:t>
          </a:r>
          <a:endParaRPr lang="de-AT" sz="2000" b="1" kern="1200" dirty="0" smtClean="0"/>
        </a:p>
        <a:p>
          <a:pPr marL="171450" lvl="1" indent="-171450" algn="l" defTabSz="800100">
            <a:lnSpc>
              <a:spcPct val="120000"/>
            </a:lnSpc>
            <a:spcBef>
              <a:spcPct val="0"/>
            </a:spcBef>
            <a:spcAft>
              <a:spcPts val="600"/>
            </a:spcAft>
            <a:buChar char="••"/>
          </a:pPr>
          <a:r>
            <a:rPr lang="de-AT" sz="1800" kern="1200" smtClean="0"/>
            <a:t>Temperature increase</a:t>
          </a:r>
          <a:endParaRPr lang="de-AT" sz="1800" kern="1200"/>
        </a:p>
        <a:p>
          <a:pPr marL="171450" lvl="1" indent="-171450" algn="l" defTabSz="800100">
            <a:lnSpc>
              <a:spcPct val="120000"/>
            </a:lnSpc>
            <a:spcBef>
              <a:spcPct val="0"/>
            </a:spcBef>
            <a:spcAft>
              <a:spcPts val="600"/>
            </a:spcAft>
            <a:buChar char="••"/>
          </a:pPr>
          <a:r>
            <a:rPr lang="de-AT" sz="1800" kern="1200" smtClean="0"/>
            <a:t>Variation in precipitation &amp; Drought</a:t>
          </a:r>
          <a:endParaRPr lang="de-AT" sz="1800" kern="1200"/>
        </a:p>
        <a:p>
          <a:pPr marL="171450" lvl="1" indent="-171450" algn="l" defTabSz="800100">
            <a:lnSpc>
              <a:spcPct val="120000"/>
            </a:lnSpc>
            <a:spcBef>
              <a:spcPct val="0"/>
            </a:spcBef>
            <a:spcAft>
              <a:spcPts val="600"/>
            </a:spcAft>
            <a:buChar char="••"/>
          </a:pPr>
          <a:r>
            <a:rPr lang="de-AT" sz="1800" kern="1200" dirty="0" err="1" smtClean="0"/>
            <a:t>Atmospheric</a:t>
          </a:r>
          <a:r>
            <a:rPr lang="de-AT" sz="1800" kern="1200" dirty="0" smtClean="0"/>
            <a:t> CO</a:t>
          </a:r>
          <a:r>
            <a:rPr lang="de-AT" sz="1800" kern="1200" baseline="-25000" dirty="0" smtClean="0"/>
            <a:t>2</a:t>
          </a:r>
          <a:endParaRPr lang="de-AT" sz="1800" kern="1200" baseline="-25000" dirty="0"/>
        </a:p>
        <a:p>
          <a:pPr marL="171450" lvl="1" indent="-171450" algn="l" defTabSz="800100">
            <a:lnSpc>
              <a:spcPct val="120000"/>
            </a:lnSpc>
            <a:spcBef>
              <a:spcPct val="0"/>
            </a:spcBef>
            <a:spcAft>
              <a:spcPts val="600"/>
            </a:spcAft>
            <a:buChar char="••"/>
          </a:pPr>
          <a:r>
            <a:rPr lang="de-AT" sz="1800" kern="1200" baseline="0" smtClean="0"/>
            <a:t>Composition of the marine ecosystem</a:t>
          </a:r>
          <a:endParaRPr lang="de-AT" sz="1800" kern="1200" baseline="0"/>
        </a:p>
      </dsp:txBody>
      <dsp:txXfrm rot="5400000">
        <a:off x="3219" y="1042458"/>
        <a:ext cx="2671298" cy="3127375"/>
      </dsp:txXfrm>
    </dsp:sp>
    <dsp:sp modelId="{74912E9C-0B66-43A1-8746-3E173E34A67B}">
      <dsp:nvSpPr>
        <dsp:cNvPr id="0" name=""/>
        <dsp:cNvSpPr/>
      </dsp:nvSpPr>
      <dsp:spPr>
        <a:xfrm rot="16200000">
          <a:off x="1606470" y="1283393"/>
          <a:ext cx="5212291" cy="2645505"/>
        </a:xfrm>
        <a:prstGeom prst="flowChartManualOperation">
          <a:avLst/>
        </a:prstGeom>
        <a:solidFill>
          <a:srgbClr val="FFC000">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r>
            <a:rPr lang="de-AT" sz="2000" b="1" kern="1200" dirty="0" err="1" smtClean="0">
              <a:solidFill>
                <a:srgbClr val="008000"/>
              </a:solidFill>
            </a:rPr>
            <a:t>Predicted</a:t>
          </a:r>
          <a:r>
            <a:rPr lang="de-AT" sz="2000" b="1" kern="1200" dirty="0" smtClean="0">
              <a:solidFill>
                <a:srgbClr val="008000"/>
              </a:solidFill>
            </a:rPr>
            <a:t> </a:t>
          </a:r>
          <a:r>
            <a:rPr lang="de-AT" sz="2000" b="1" kern="1200" dirty="0" err="1" smtClean="0">
              <a:solidFill>
                <a:srgbClr val="008000"/>
              </a:solidFill>
            </a:rPr>
            <a:t>impact</a:t>
          </a:r>
          <a:r>
            <a:rPr lang="de-AT" sz="2000" b="1" kern="1200" dirty="0" smtClean="0">
              <a:solidFill>
                <a:srgbClr val="008000"/>
              </a:solidFill>
            </a:rPr>
            <a:t> on </a:t>
          </a:r>
          <a:r>
            <a:rPr lang="de-AT" sz="2000" b="1" kern="1200" dirty="0" err="1" smtClean="0">
              <a:solidFill>
                <a:srgbClr val="008000"/>
              </a:solidFill>
            </a:rPr>
            <a:t>agriculture</a:t>
          </a:r>
          <a:endParaRPr lang="de-AT" sz="2000" b="1" kern="1200" dirty="0">
            <a:solidFill>
              <a:srgbClr val="008000"/>
            </a:solidFill>
          </a:endParaRPr>
        </a:p>
        <a:p>
          <a:pPr marL="171450" lvl="1" indent="-171450" algn="l" defTabSz="800100">
            <a:lnSpc>
              <a:spcPct val="120000"/>
            </a:lnSpc>
            <a:spcBef>
              <a:spcPct val="0"/>
            </a:spcBef>
            <a:spcAft>
              <a:spcPts val="600"/>
            </a:spcAft>
            <a:buChar char="••"/>
          </a:pPr>
          <a:r>
            <a:rPr lang="de-AT" sz="1800" kern="1200" smtClean="0">
              <a:solidFill>
                <a:srgbClr val="008000"/>
              </a:solidFill>
            </a:rPr>
            <a:t>Crop systems and crop yields</a:t>
          </a:r>
          <a:endParaRPr lang="de-AT" sz="1800" kern="1200">
            <a:solidFill>
              <a:srgbClr val="008000"/>
            </a:solidFill>
          </a:endParaRPr>
        </a:p>
        <a:p>
          <a:pPr marL="171450" lvl="1" indent="-171450" algn="l" defTabSz="800100">
            <a:lnSpc>
              <a:spcPct val="120000"/>
            </a:lnSpc>
            <a:spcBef>
              <a:spcPct val="0"/>
            </a:spcBef>
            <a:spcAft>
              <a:spcPts val="600"/>
            </a:spcAft>
            <a:buChar char="••"/>
          </a:pPr>
          <a:r>
            <a:rPr lang="de-AT" sz="1800" kern="1200" smtClean="0">
              <a:solidFill>
                <a:srgbClr val="008000"/>
              </a:solidFill>
            </a:rPr>
            <a:t>Soil quality</a:t>
          </a:r>
          <a:endParaRPr lang="de-AT" sz="1800" kern="1200">
            <a:solidFill>
              <a:srgbClr val="008000"/>
            </a:solidFill>
          </a:endParaRPr>
        </a:p>
        <a:p>
          <a:pPr marL="171450" lvl="1" indent="-171450" algn="l" defTabSz="800100">
            <a:lnSpc>
              <a:spcPct val="120000"/>
            </a:lnSpc>
            <a:spcBef>
              <a:spcPct val="0"/>
            </a:spcBef>
            <a:spcAft>
              <a:spcPts val="600"/>
            </a:spcAft>
            <a:buChar char="••"/>
          </a:pPr>
          <a:r>
            <a:rPr lang="de-AT" sz="1800" kern="1200" smtClean="0">
              <a:solidFill>
                <a:srgbClr val="008000"/>
              </a:solidFill>
            </a:rPr>
            <a:t>Crop associated biological environment</a:t>
          </a:r>
          <a:endParaRPr lang="de-AT" sz="1800" kern="1200">
            <a:solidFill>
              <a:srgbClr val="008000"/>
            </a:solidFill>
          </a:endParaRPr>
        </a:p>
        <a:p>
          <a:pPr marL="171450" lvl="1" indent="-171450" algn="l" defTabSz="800100">
            <a:lnSpc>
              <a:spcPct val="120000"/>
            </a:lnSpc>
            <a:spcBef>
              <a:spcPct val="0"/>
            </a:spcBef>
            <a:spcAft>
              <a:spcPts val="600"/>
            </a:spcAft>
            <a:buChar char="••"/>
          </a:pPr>
          <a:r>
            <a:rPr lang="de-AT" sz="1800" kern="1200" smtClean="0">
              <a:solidFill>
                <a:srgbClr val="008000"/>
              </a:solidFill>
            </a:rPr>
            <a:t>Livestock </a:t>
          </a:r>
          <a:br>
            <a:rPr lang="de-AT" sz="1800" kern="1200" smtClean="0">
              <a:solidFill>
                <a:srgbClr val="008000"/>
              </a:solidFill>
            </a:rPr>
          </a:br>
          <a:r>
            <a:rPr lang="de-AT" sz="1800" kern="1200" smtClean="0">
              <a:solidFill>
                <a:srgbClr val="008000"/>
              </a:solidFill>
            </a:rPr>
            <a:t>production</a:t>
          </a:r>
          <a:endParaRPr lang="de-AT" sz="1800" kern="1200">
            <a:solidFill>
              <a:srgbClr val="008000"/>
            </a:solidFill>
          </a:endParaRPr>
        </a:p>
        <a:p>
          <a:pPr marL="114300" lvl="1" indent="-114300" algn="l" defTabSz="666750">
            <a:lnSpc>
              <a:spcPct val="120000"/>
            </a:lnSpc>
            <a:spcBef>
              <a:spcPct val="0"/>
            </a:spcBef>
            <a:spcAft>
              <a:spcPts val="600"/>
            </a:spcAft>
            <a:buChar char="••"/>
          </a:pPr>
          <a:endParaRPr lang="de-AT" sz="1500" kern="1200"/>
        </a:p>
      </dsp:txBody>
      <dsp:txXfrm rot="5400000">
        <a:off x="2889863" y="1042458"/>
        <a:ext cx="2645505" cy="3127375"/>
      </dsp:txXfrm>
    </dsp:sp>
    <dsp:sp modelId="{8BAC7973-E916-44E2-A523-F0A71EBC735A}">
      <dsp:nvSpPr>
        <dsp:cNvPr id="0" name=""/>
        <dsp:cNvSpPr/>
      </dsp:nvSpPr>
      <dsp:spPr>
        <a:xfrm rot="16200000">
          <a:off x="4453884" y="1266184"/>
          <a:ext cx="5212291" cy="2679923"/>
        </a:xfrm>
        <a:prstGeom prst="flowChartManualOperation">
          <a:avLst/>
        </a:prstGeom>
        <a:solidFill>
          <a:srgbClr val="FF0000">
            <a:alpha val="76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r>
            <a:rPr lang="de-AT" sz="2000" b="1" kern="1200" dirty="0" err="1" smtClean="0"/>
            <a:t>Vulnerability</a:t>
          </a:r>
          <a:r>
            <a:rPr lang="de-AT" sz="2000" b="1" kern="1200" dirty="0" smtClean="0"/>
            <a:t> </a:t>
          </a:r>
          <a:r>
            <a:rPr lang="de-AT" sz="2000" b="1" kern="1200" dirty="0" err="1" smtClean="0"/>
            <a:t>of</a:t>
          </a:r>
          <a:r>
            <a:rPr lang="de-AT" sz="2000" b="1" kern="1200" dirty="0" smtClean="0"/>
            <a:t> </a:t>
          </a:r>
          <a:r>
            <a:rPr lang="de-AT" sz="2000" b="1" kern="1200" dirty="0" err="1" smtClean="0"/>
            <a:t>the</a:t>
          </a:r>
          <a:r>
            <a:rPr lang="de-AT" sz="2000" b="1" kern="1200" dirty="0" smtClean="0"/>
            <a:t> </a:t>
          </a:r>
          <a:br>
            <a:rPr lang="de-AT" sz="2000" b="1" kern="1200" dirty="0" smtClean="0"/>
          </a:br>
          <a:r>
            <a:rPr lang="de-AT" sz="2000" b="1" kern="1200" dirty="0" err="1" smtClean="0"/>
            <a:t>food</a:t>
          </a:r>
          <a:r>
            <a:rPr lang="de-AT" sz="2000" b="1" kern="1200" dirty="0" smtClean="0"/>
            <a:t> </a:t>
          </a:r>
          <a:r>
            <a:rPr lang="de-AT" sz="2000" b="1" kern="1200" dirty="0" err="1" smtClean="0"/>
            <a:t>safety</a:t>
          </a:r>
          <a:r>
            <a:rPr lang="de-AT" sz="2000" b="1" kern="1200" dirty="0" smtClean="0"/>
            <a:t> </a:t>
          </a:r>
          <a:r>
            <a:rPr lang="de-AT" sz="2000" b="1" kern="1200" dirty="0" err="1" smtClean="0"/>
            <a:t>system</a:t>
          </a:r>
          <a:endParaRPr lang="de-AT" sz="2000" b="1" kern="1200" dirty="0"/>
        </a:p>
        <a:p>
          <a:pPr marL="171450" lvl="1" indent="-171450" algn="l" defTabSz="800100">
            <a:lnSpc>
              <a:spcPct val="120000"/>
            </a:lnSpc>
            <a:spcBef>
              <a:spcPct val="0"/>
            </a:spcBef>
            <a:spcAft>
              <a:spcPts val="600"/>
            </a:spcAft>
            <a:buChar char="••"/>
          </a:pPr>
          <a:r>
            <a:rPr lang="de-AT" sz="1800" b="1" kern="1200" dirty="0" err="1" smtClean="0">
              <a:solidFill>
                <a:srgbClr val="FFFF00"/>
              </a:solidFill>
            </a:rPr>
            <a:t>Mycotoxins</a:t>
          </a:r>
          <a:endParaRPr lang="de-AT" sz="1800" b="1" kern="1200" dirty="0">
            <a:solidFill>
              <a:srgbClr val="FFFF00"/>
            </a:solidFill>
          </a:endParaRPr>
        </a:p>
        <a:p>
          <a:pPr marL="171450" lvl="1" indent="-171450" algn="l" defTabSz="800100">
            <a:lnSpc>
              <a:spcPct val="120000"/>
            </a:lnSpc>
            <a:spcBef>
              <a:spcPct val="0"/>
            </a:spcBef>
            <a:spcAft>
              <a:spcPts val="600"/>
            </a:spcAft>
            <a:buChar char="••"/>
          </a:pPr>
          <a:r>
            <a:rPr lang="de-AT" sz="1800" b="1" kern="1200" dirty="0" err="1" smtClean="0">
              <a:solidFill>
                <a:srgbClr val="FFFF00"/>
              </a:solidFill>
            </a:rPr>
            <a:t>Pesticides</a:t>
          </a:r>
          <a:endParaRPr lang="de-AT" sz="1800" b="1" kern="1200" dirty="0">
            <a:solidFill>
              <a:srgbClr val="FFFF00"/>
            </a:solidFill>
          </a:endParaRPr>
        </a:p>
        <a:p>
          <a:pPr marL="171450" lvl="1" indent="-171450" algn="l" defTabSz="800100">
            <a:lnSpc>
              <a:spcPct val="120000"/>
            </a:lnSpc>
            <a:spcBef>
              <a:spcPct val="0"/>
            </a:spcBef>
            <a:spcAft>
              <a:spcPts val="600"/>
            </a:spcAft>
            <a:buChar char="••"/>
          </a:pPr>
          <a:r>
            <a:rPr lang="de-AT" sz="1800" b="0" kern="1200" dirty="0" smtClean="0">
              <a:solidFill>
                <a:schemeClr val="bg1"/>
              </a:solidFill>
            </a:rPr>
            <a:t>Trace </a:t>
          </a:r>
          <a:r>
            <a:rPr lang="de-AT" sz="1800" b="0" kern="1200" dirty="0" err="1" smtClean="0">
              <a:solidFill>
                <a:schemeClr val="bg1"/>
              </a:solidFill>
            </a:rPr>
            <a:t>elements</a:t>
          </a:r>
          <a:endParaRPr lang="de-AT" sz="1800" b="0" kern="1200" dirty="0">
            <a:solidFill>
              <a:schemeClr val="bg1"/>
            </a:solidFill>
          </a:endParaRPr>
        </a:p>
        <a:p>
          <a:pPr marL="171450" lvl="1" indent="-171450" algn="l" defTabSz="800100">
            <a:lnSpc>
              <a:spcPct val="120000"/>
            </a:lnSpc>
            <a:spcBef>
              <a:spcPct val="0"/>
            </a:spcBef>
            <a:spcAft>
              <a:spcPts val="600"/>
            </a:spcAft>
            <a:buChar char="••"/>
          </a:pPr>
          <a:r>
            <a:rPr lang="de-AT" sz="1800" b="0" kern="1200" dirty="0" smtClean="0">
              <a:solidFill>
                <a:schemeClr val="bg1"/>
              </a:solidFill>
            </a:rPr>
            <a:t>Marine </a:t>
          </a:r>
          <a:r>
            <a:rPr lang="de-AT" sz="1800" b="0" kern="1200" dirty="0" err="1" smtClean="0">
              <a:solidFill>
                <a:schemeClr val="bg1"/>
              </a:solidFill>
            </a:rPr>
            <a:t>biotoxins</a:t>
          </a:r>
          <a:r>
            <a:rPr lang="de-AT" sz="1800" b="0" kern="1200" dirty="0" smtClean="0">
              <a:solidFill>
                <a:schemeClr val="bg1"/>
              </a:solidFill>
            </a:rPr>
            <a:t> (</a:t>
          </a:r>
          <a:r>
            <a:rPr lang="de-AT" sz="1800" b="0" kern="1200" dirty="0" err="1" smtClean="0">
              <a:solidFill>
                <a:schemeClr val="bg1"/>
              </a:solidFill>
            </a:rPr>
            <a:t>phycotoxins</a:t>
          </a:r>
          <a:r>
            <a:rPr lang="de-AT" sz="1800" b="0" kern="1200" dirty="0" smtClean="0">
              <a:solidFill>
                <a:schemeClr val="bg1"/>
              </a:solidFill>
            </a:rPr>
            <a:t>)</a:t>
          </a:r>
          <a:endParaRPr lang="de-AT" sz="1800" b="0" kern="1200" dirty="0">
            <a:solidFill>
              <a:schemeClr val="bg1"/>
            </a:solidFill>
          </a:endParaRPr>
        </a:p>
        <a:p>
          <a:pPr marL="171450" lvl="1" indent="-171450" algn="l" defTabSz="800100">
            <a:lnSpc>
              <a:spcPct val="120000"/>
            </a:lnSpc>
            <a:spcBef>
              <a:spcPct val="0"/>
            </a:spcBef>
            <a:spcAft>
              <a:spcPts val="600"/>
            </a:spcAft>
            <a:buChar char="••"/>
          </a:pPr>
          <a:r>
            <a:rPr lang="de-AT" sz="1800" kern="1200" smtClean="0"/>
            <a:t>Micro-organisms</a:t>
          </a:r>
          <a:endParaRPr lang="de-AT" sz="1800" kern="1200"/>
        </a:p>
        <a:p>
          <a:pPr marL="171450" lvl="1" indent="-171450" algn="l" defTabSz="800100">
            <a:lnSpc>
              <a:spcPct val="120000"/>
            </a:lnSpc>
            <a:spcBef>
              <a:spcPct val="0"/>
            </a:spcBef>
            <a:spcAft>
              <a:spcPct val="15000"/>
            </a:spcAft>
            <a:buChar char="••"/>
          </a:pPr>
          <a:r>
            <a:rPr lang="de-AT" sz="1800" b="0" kern="1200" smtClean="0">
              <a:solidFill>
                <a:schemeClr val="bg1"/>
              </a:solidFill>
            </a:rPr>
            <a:t>PAHs</a:t>
          </a:r>
          <a:endParaRPr lang="de-AT" sz="1800" b="0" kern="1200">
            <a:solidFill>
              <a:schemeClr val="bg1"/>
            </a:solidFill>
          </a:endParaRPr>
        </a:p>
        <a:p>
          <a:pPr marL="114300" lvl="1" indent="-114300" algn="l" defTabSz="622300">
            <a:lnSpc>
              <a:spcPct val="90000"/>
            </a:lnSpc>
            <a:spcBef>
              <a:spcPct val="0"/>
            </a:spcBef>
            <a:spcAft>
              <a:spcPct val="15000"/>
            </a:spcAft>
            <a:buChar char="••"/>
          </a:pPr>
          <a:endParaRPr lang="de-AT" sz="1400" kern="1200"/>
        </a:p>
      </dsp:txBody>
      <dsp:txXfrm rot="5400000">
        <a:off x="5720068" y="1042458"/>
        <a:ext cx="2679923" cy="31273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33A11-13CE-4EBD-B1B1-57B1AB60A6FE}">
      <dsp:nvSpPr>
        <dsp:cNvPr id="0" name=""/>
        <dsp:cNvSpPr/>
      </dsp:nvSpPr>
      <dsp:spPr>
        <a:xfrm rot="10800000">
          <a:off x="914382" y="357205"/>
          <a:ext cx="3894369" cy="262126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0376" tIns="53340" rIns="99568" bIns="53340" numCol="1" spcCol="1270" anchor="ctr" anchorCtr="0">
          <a:noAutofit/>
        </a:bodyPr>
        <a:lstStyle/>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r>
            <a:rPr lang="en-US" sz="1400" kern="1200" dirty="0" smtClean="0"/>
            <a:t>A major food safety incident in China was made public in September 2008. </a:t>
          </a:r>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r>
            <a:rPr lang="en-US" sz="1400" kern="1200" dirty="0" smtClean="0">
              <a:solidFill>
                <a:srgbClr val="FF0000"/>
              </a:solidFill>
            </a:rPr>
            <a:t>Melamine</a:t>
          </a:r>
          <a:r>
            <a:rPr lang="en-US" sz="1400" kern="1200" dirty="0" smtClean="0"/>
            <a:t> had been deliberately added at milk-collecting stations to diluted raw milk ostensibly to boost its protein content. </a:t>
          </a:r>
        </a:p>
        <a:p>
          <a:pPr lvl="0" algn="ctr" defTabSz="622300">
            <a:lnSpc>
              <a:spcPct val="90000"/>
            </a:lnSpc>
            <a:spcBef>
              <a:spcPct val="0"/>
            </a:spcBef>
            <a:spcAft>
              <a:spcPct val="35000"/>
            </a:spcAft>
          </a:pPr>
          <a:endParaRPr lang="es-ES" sz="1400" kern="1200" dirty="0"/>
        </a:p>
      </dsp:txBody>
      <dsp:txXfrm rot="10800000">
        <a:off x="1569697" y="357205"/>
        <a:ext cx="3239054" cy="2621260"/>
      </dsp:txXfrm>
    </dsp:sp>
    <dsp:sp modelId="{EB7E4BE0-7F9F-416D-9F6E-84E5F827B2B9}">
      <dsp:nvSpPr>
        <dsp:cNvPr id="0" name=""/>
        <dsp:cNvSpPr/>
      </dsp:nvSpPr>
      <dsp:spPr>
        <a:xfrm>
          <a:off x="214238" y="872502"/>
          <a:ext cx="1668361" cy="1659582"/>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1.wmf"/></Relationships>
</file>

<file path=ppt/drawings/drawing1.xml><?xml version="1.0" encoding="utf-8"?>
<c:userShapes xmlns:c="http://schemas.openxmlformats.org/drawingml/2006/chart">
  <cdr:relSizeAnchor xmlns:cdr="http://schemas.openxmlformats.org/drawingml/2006/chartDrawing">
    <cdr:from>
      <cdr:x>0.46345</cdr:x>
      <cdr:y>0.11765</cdr:y>
    </cdr:from>
    <cdr:to>
      <cdr:x>0.46345</cdr:x>
      <cdr:y>0.16176</cdr:y>
    </cdr:to>
    <cdr:sp macro="" textlink="">
      <cdr:nvSpPr>
        <cdr:cNvPr id="3" name="Přímá spojovací čára 2"/>
        <cdr:cNvSpPr/>
      </cdr:nvSpPr>
      <cdr:spPr>
        <a:xfrm xmlns:a="http://schemas.openxmlformats.org/drawingml/2006/main" flipV="1">
          <a:off x="2231740" y="360040"/>
          <a:ext cx="0" cy="135015"/>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cs-CZ"/>
        </a:p>
      </cdr:txBody>
    </cdr:sp>
  </cdr:relSizeAnchor>
  <cdr:relSizeAnchor xmlns:cdr="http://schemas.openxmlformats.org/drawingml/2006/chartDrawing">
    <cdr:from>
      <cdr:x>0.36064</cdr:x>
      <cdr:y>0.16176</cdr:y>
    </cdr:from>
    <cdr:to>
      <cdr:x>0.39803</cdr:x>
      <cdr:y>0.19118</cdr:y>
    </cdr:to>
    <cdr:sp macro="" textlink="">
      <cdr:nvSpPr>
        <cdr:cNvPr id="5" name="Přímá spojovací čára 4"/>
        <cdr:cNvSpPr/>
      </cdr:nvSpPr>
      <cdr:spPr>
        <a:xfrm xmlns:a="http://schemas.openxmlformats.org/drawingml/2006/main" flipH="1" flipV="1">
          <a:off x="1736685" y="495055"/>
          <a:ext cx="180020" cy="9001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cs-CZ"/>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8A7B7F-DAB2-40F2-A6EA-9DF078DFAE9D}" type="datetimeFigureOut">
              <a:rPr lang="en-GB" smtClean="0"/>
              <a:t>09/06/2016</a:t>
            </a:fld>
            <a:endParaRPr lang="en-GB"/>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297EDC-E28E-4AC5-8A49-D2D0C4DB42B0}" type="slidenum">
              <a:rPr lang="en-GB" smtClean="0"/>
              <a:t>‹#›</a:t>
            </a:fld>
            <a:endParaRPr lang="en-GB"/>
          </a:p>
        </p:txBody>
      </p:sp>
    </p:spTree>
    <p:extLst>
      <p:ext uri="{BB962C8B-B14F-4D97-AF65-F5344CB8AC3E}">
        <p14:creationId xmlns:p14="http://schemas.microsoft.com/office/powerpoint/2010/main" val="1747931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9168164E-8C66-48FA-A321-93551E21CF93}" type="slidenum">
              <a:rPr lang="de-AT" smtClean="0"/>
              <a:t>11</a:t>
            </a:fld>
            <a:endParaRPr lang="de-AT"/>
          </a:p>
        </p:txBody>
      </p:sp>
    </p:spTree>
    <p:extLst>
      <p:ext uri="{BB962C8B-B14F-4D97-AF65-F5344CB8AC3E}">
        <p14:creationId xmlns:p14="http://schemas.microsoft.com/office/powerpoint/2010/main" val="1400729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bwMode="auto">
          <a:xfrm>
            <a:off x="757238" y="825500"/>
            <a:ext cx="5522912" cy="41417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8659" name="Rectangle 3"/>
          <p:cNvSpPr>
            <a:spLocks noChangeArrowheads="1"/>
          </p:cNvSpPr>
          <p:nvPr/>
        </p:nvSpPr>
        <p:spPr bwMode="auto">
          <a:xfrm>
            <a:off x="720679" y="5526837"/>
            <a:ext cx="5595494" cy="2038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84" tIns="44202" rIns="89984" bIns="44202"/>
          <a:lstStyle>
            <a:lvl1pPr defTabSz="730250" eaLnBrk="0" hangingPunct="0">
              <a:spcBef>
                <a:spcPct val="30000"/>
              </a:spcBef>
              <a:defRPr sz="1200">
                <a:solidFill>
                  <a:schemeClr val="tx1"/>
                </a:solidFill>
                <a:latin typeface="Calibri" panose="020F0502020204030204" pitchFamily="34" charset="0"/>
              </a:defRPr>
            </a:lvl1pPr>
            <a:lvl2pPr marL="742950" indent="-285750" defTabSz="730250" eaLnBrk="0" hangingPunct="0">
              <a:spcBef>
                <a:spcPct val="30000"/>
              </a:spcBef>
              <a:defRPr sz="1200">
                <a:solidFill>
                  <a:schemeClr val="tx1"/>
                </a:solidFill>
                <a:latin typeface="Calibri" panose="020F0502020204030204" pitchFamily="34" charset="0"/>
              </a:defRPr>
            </a:lvl2pPr>
            <a:lvl3pPr marL="1143000" indent="-228600" defTabSz="730250" eaLnBrk="0" hangingPunct="0">
              <a:spcBef>
                <a:spcPct val="30000"/>
              </a:spcBef>
              <a:defRPr sz="1200">
                <a:solidFill>
                  <a:schemeClr val="tx1"/>
                </a:solidFill>
                <a:latin typeface="Calibri" panose="020F0502020204030204" pitchFamily="34" charset="0"/>
              </a:defRPr>
            </a:lvl3pPr>
            <a:lvl4pPr marL="1600200" indent="-228600" defTabSz="730250" eaLnBrk="0" hangingPunct="0">
              <a:spcBef>
                <a:spcPct val="30000"/>
              </a:spcBef>
              <a:defRPr sz="1200">
                <a:solidFill>
                  <a:schemeClr val="tx1"/>
                </a:solidFill>
                <a:latin typeface="Calibri" panose="020F0502020204030204" pitchFamily="34" charset="0"/>
              </a:defRPr>
            </a:lvl4pPr>
            <a:lvl5pPr marL="2057400" indent="-228600" defTabSz="730250" eaLnBrk="0" hangingPunct="0">
              <a:spcBef>
                <a:spcPct val="30000"/>
              </a:spcBef>
              <a:defRPr sz="1200">
                <a:solidFill>
                  <a:schemeClr val="tx1"/>
                </a:solidFill>
                <a:latin typeface="Calibri" panose="020F0502020204030204" pitchFamily="34" charset="0"/>
              </a:defRPr>
            </a:lvl5pPr>
            <a:lvl6pPr marL="2514600" indent="-228600" defTabSz="73025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73025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73025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730250" eaLnBrk="0" fontAlgn="base" hangingPunct="0">
              <a:spcBef>
                <a:spcPct val="30000"/>
              </a:spcBef>
              <a:spcAft>
                <a:spcPct val="0"/>
              </a:spcAft>
              <a:defRPr sz="1200">
                <a:solidFill>
                  <a:schemeClr val="tx1"/>
                </a:solidFill>
                <a:latin typeface="Calibri" panose="020F0502020204030204" pitchFamily="34" charset="0"/>
              </a:defRPr>
            </a:lvl9pPr>
          </a:lstStyle>
          <a:p>
            <a:pPr algn="ctr">
              <a:spcBef>
                <a:spcPct val="50000"/>
              </a:spcBef>
            </a:pPr>
            <a:r>
              <a:rPr lang="de-DE" altLang="de-DE" sz="1400" b="1">
                <a:solidFill>
                  <a:srgbClr val="000000"/>
                </a:solidFill>
                <a:latin typeface="Arial" panose="020B0604020202020204" pitchFamily="34" charset="0"/>
              </a:rPr>
              <a:t>What is the impact of these compounds? Additive / </a:t>
            </a:r>
            <a:r>
              <a:rPr lang="de-DE" altLang="de-DE" sz="1400" b="1">
                <a:solidFill>
                  <a:srgbClr val="0101FF"/>
                </a:solidFill>
                <a:latin typeface="Arial" panose="020B0604020202020204" pitchFamily="34" charset="0"/>
              </a:rPr>
              <a:t>synergistic effects</a:t>
            </a:r>
            <a:r>
              <a:rPr lang="de-DE" altLang="de-DE" sz="1400" b="1">
                <a:solidFill>
                  <a:srgbClr val="000000"/>
                </a:solidFill>
                <a:latin typeface="Arial" panose="020B0604020202020204" pitchFamily="34" charset="0"/>
              </a:rPr>
              <a:t>, e.g. co-presence of the non-toxic fusaric acid increases the toxicity of DON</a:t>
            </a:r>
          </a:p>
          <a:p>
            <a:pPr algn="ctr">
              <a:spcBef>
                <a:spcPct val="50000"/>
              </a:spcBef>
            </a:pPr>
            <a:endParaRPr lang="de-DE" altLang="de-DE" sz="1400" b="1">
              <a:solidFill>
                <a:srgbClr val="000000"/>
              </a:solidFill>
              <a:latin typeface="Arial" panose="020B0604020202020204" pitchFamily="34" charset="0"/>
            </a:endParaRPr>
          </a:p>
          <a:p>
            <a:pPr algn="ctr">
              <a:spcBef>
                <a:spcPct val="50000"/>
              </a:spcBef>
            </a:pPr>
            <a:endParaRPr lang="de-DE" altLang="de-DE" sz="1400" b="1">
              <a:solidFill>
                <a:srgbClr val="000000"/>
              </a:solidFill>
              <a:latin typeface="Arial" panose="020B0604020202020204" pitchFamily="34" charset="0"/>
            </a:endParaRPr>
          </a:p>
          <a:p>
            <a:pPr algn="ctr">
              <a:spcBef>
                <a:spcPct val="50000"/>
              </a:spcBef>
            </a:pPr>
            <a:endParaRPr lang="en-US" altLang="de-DE" sz="1400" b="1">
              <a:solidFill>
                <a:srgbClr val="000000"/>
              </a:solidFill>
              <a:latin typeface="Arial" panose="020B0604020202020204" pitchFamily="34" charset="0"/>
            </a:endParaRPr>
          </a:p>
        </p:txBody>
      </p:sp>
      <p:pic>
        <p:nvPicPr>
          <p:cNvPr id="19866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24" y="6822833"/>
            <a:ext cx="5785891" cy="1484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1187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30275" y="741363"/>
            <a:ext cx="4937125" cy="370205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3361195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lienbildplatzhalter 1"/>
          <p:cNvSpPr>
            <a:spLocks noGrp="1" noRot="1" noChangeAspect="1" noTextEdit="1"/>
          </p:cNvSpPr>
          <p:nvPr>
            <p:ph type="sldImg"/>
          </p:nvPr>
        </p:nvSpPr>
        <p:spPr bwMode="auto">
          <a:xfrm>
            <a:off x="930275" y="741363"/>
            <a:ext cx="4937125" cy="370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pitchFamily="34" charset="0"/>
                <a:cs typeface="Arial" pitchFamily="34" charset="0"/>
              </a:rPr>
              <a:t> </a:t>
            </a:r>
            <a:r>
              <a:rPr lang="en-US" b="1" dirty="0">
                <a:solidFill>
                  <a:srgbClr val="009900"/>
                </a:solidFill>
                <a:latin typeface="Arial" pitchFamily="34" charset="0"/>
                <a:cs typeface="Arial" pitchFamily="34" charset="0"/>
              </a:rPr>
              <a:t>DON-GSH</a:t>
            </a:r>
            <a:r>
              <a:rPr lang="en-US" dirty="0">
                <a:latin typeface="Arial" pitchFamily="34" charset="0"/>
                <a:cs typeface="Arial" pitchFamily="34" charset="0"/>
              </a:rPr>
              <a:t>: role in DON detoxification and food safety still unknown</a:t>
            </a:r>
            <a:endParaRPr lang="de-AT" dirty="0" smtClean="0"/>
          </a:p>
        </p:txBody>
      </p:sp>
      <p:sp>
        <p:nvSpPr>
          <p:cNvPr id="79876" name="Foliennummernplatzhalter 3"/>
          <p:cNvSpPr>
            <a:spLocks noGrp="1"/>
          </p:cNvSpPr>
          <p:nvPr>
            <p:ph type="sldNum" sz="quarter" idx="5"/>
          </p:nvPr>
        </p:nvSpPr>
        <p:spPr>
          <a:xfrm>
            <a:off x="3850295" y="9379541"/>
            <a:ext cx="2945862" cy="493177"/>
          </a:xfrm>
          <a:prstGeom prst="rect">
            <a:avLst/>
          </a:prstGeom>
        </p:spPr>
        <p:txBody>
          <a:bodyPr/>
          <a:lstStyle>
            <a:lvl1pPr defTabSz="990366" eaLnBrk="0" hangingPunct="0">
              <a:defRPr sz="1200">
                <a:solidFill>
                  <a:schemeClr val="tx1"/>
                </a:solidFill>
                <a:latin typeface="Arial Narrow" pitchFamily="34" charset="0"/>
              </a:defRPr>
            </a:lvl1pPr>
            <a:lvl2pPr marL="769919" indent="-296123" defTabSz="990366" eaLnBrk="0" hangingPunct="0">
              <a:defRPr sz="1200">
                <a:solidFill>
                  <a:schemeClr val="tx1"/>
                </a:solidFill>
                <a:latin typeface="Arial Narrow" pitchFamily="34" charset="0"/>
              </a:defRPr>
            </a:lvl2pPr>
            <a:lvl3pPr marL="1184491" indent="-236898" defTabSz="990366" eaLnBrk="0" hangingPunct="0">
              <a:defRPr sz="1200">
                <a:solidFill>
                  <a:schemeClr val="tx1"/>
                </a:solidFill>
                <a:latin typeface="Arial Narrow" pitchFamily="34" charset="0"/>
              </a:defRPr>
            </a:lvl3pPr>
            <a:lvl4pPr marL="1658287" indent="-236898" defTabSz="990366" eaLnBrk="0" hangingPunct="0">
              <a:defRPr sz="1200">
                <a:solidFill>
                  <a:schemeClr val="tx1"/>
                </a:solidFill>
                <a:latin typeface="Arial Narrow" pitchFamily="34" charset="0"/>
              </a:defRPr>
            </a:lvl4pPr>
            <a:lvl5pPr marL="2132084" indent="-236898" defTabSz="990366" eaLnBrk="0" hangingPunct="0">
              <a:defRPr sz="1200">
                <a:solidFill>
                  <a:schemeClr val="tx1"/>
                </a:solidFill>
                <a:latin typeface="Arial Narrow" pitchFamily="34" charset="0"/>
              </a:defRPr>
            </a:lvl5pPr>
            <a:lvl6pPr marL="2605880" indent="-236898" algn="ctr" defTabSz="990366" eaLnBrk="0" fontAlgn="base" hangingPunct="0">
              <a:spcBef>
                <a:spcPct val="0"/>
              </a:spcBef>
              <a:spcAft>
                <a:spcPct val="0"/>
              </a:spcAft>
              <a:defRPr sz="1200">
                <a:solidFill>
                  <a:schemeClr val="tx1"/>
                </a:solidFill>
                <a:latin typeface="Arial Narrow" pitchFamily="34" charset="0"/>
              </a:defRPr>
            </a:lvl6pPr>
            <a:lvl7pPr marL="3079676" indent="-236898" algn="ctr" defTabSz="990366" eaLnBrk="0" fontAlgn="base" hangingPunct="0">
              <a:spcBef>
                <a:spcPct val="0"/>
              </a:spcBef>
              <a:spcAft>
                <a:spcPct val="0"/>
              </a:spcAft>
              <a:defRPr sz="1200">
                <a:solidFill>
                  <a:schemeClr val="tx1"/>
                </a:solidFill>
                <a:latin typeface="Arial Narrow" pitchFamily="34" charset="0"/>
              </a:defRPr>
            </a:lvl7pPr>
            <a:lvl8pPr marL="3553473" indent="-236898" algn="ctr" defTabSz="990366" eaLnBrk="0" fontAlgn="base" hangingPunct="0">
              <a:spcBef>
                <a:spcPct val="0"/>
              </a:spcBef>
              <a:spcAft>
                <a:spcPct val="0"/>
              </a:spcAft>
              <a:defRPr sz="1200">
                <a:solidFill>
                  <a:schemeClr val="tx1"/>
                </a:solidFill>
                <a:latin typeface="Arial Narrow" pitchFamily="34" charset="0"/>
              </a:defRPr>
            </a:lvl8pPr>
            <a:lvl9pPr marL="4027269" indent="-236898" algn="ctr" defTabSz="990366" eaLnBrk="0" fontAlgn="base" hangingPunct="0">
              <a:spcBef>
                <a:spcPct val="0"/>
              </a:spcBef>
              <a:spcAft>
                <a:spcPct val="0"/>
              </a:spcAft>
              <a:defRPr sz="1200">
                <a:solidFill>
                  <a:schemeClr val="tx1"/>
                </a:solidFill>
                <a:latin typeface="Arial Narrow" pitchFamily="34" charset="0"/>
              </a:defRPr>
            </a:lvl9pPr>
          </a:lstStyle>
          <a:p>
            <a:pPr eaLnBrk="1" hangingPunct="1">
              <a:defRPr/>
            </a:pPr>
            <a:fld id="{A0179E6F-0AA4-423B-B996-1E8FB3E3D9C2}" type="slidenum">
              <a:rPr lang="de-DE" sz="1500">
                <a:solidFill>
                  <a:prstClr val="black"/>
                </a:solidFill>
              </a:rPr>
              <a:pPr eaLnBrk="1" hangingPunct="1">
                <a:defRPr/>
              </a:pPr>
              <a:t>24</a:t>
            </a:fld>
            <a:endParaRPr lang="de-DE" sz="1500">
              <a:solidFill>
                <a:prstClr val="black"/>
              </a:solidFill>
            </a:endParaRPr>
          </a:p>
        </p:txBody>
      </p:sp>
    </p:spTree>
    <p:extLst>
      <p:ext uri="{BB962C8B-B14F-4D97-AF65-F5344CB8AC3E}">
        <p14:creationId xmlns:p14="http://schemas.microsoft.com/office/powerpoint/2010/main" val="512507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pPr>
            <a:endParaRPr lang="de-DE">
              <a:latin typeface="Calibri" charset="0"/>
            </a:endParaRPr>
          </a:p>
        </p:txBody>
      </p:sp>
      <p:sp>
        <p:nvSpPr>
          <p:cNvPr id="5124"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fld id="{DC1F92EF-3C60-8E4D-AD09-198AD79077B6}" type="slidenum">
              <a:rPr lang="de-DE"/>
              <a:pPr/>
              <a:t>33</a:t>
            </a:fld>
            <a:endParaRPr lang="de-DE"/>
          </a:p>
        </p:txBody>
      </p:sp>
    </p:spTree>
    <p:extLst>
      <p:ext uri="{BB962C8B-B14F-4D97-AF65-F5344CB8AC3E}">
        <p14:creationId xmlns:p14="http://schemas.microsoft.com/office/powerpoint/2010/main" val="2249472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pPr>
            <a:endParaRPr lang="de-DE">
              <a:latin typeface="Calibri" charset="0"/>
            </a:endParaRPr>
          </a:p>
        </p:txBody>
      </p:sp>
      <p:sp>
        <p:nvSpPr>
          <p:cNvPr id="5124"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fld id="{DC1F92EF-3C60-8E4D-AD09-198AD79077B6}" type="slidenum">
              <a:rPr lang="de-DE"/>
              <a:pPr/>
              <a:t>34</a:t>
            </a:fld>
            <a:endParaRPr lang="de-DE"/>
          </a:p>
        </p:txBody>
      </p:sp>
    </p:spTree>
    <p:extLst>
      <p:ext uri="{BB962C8B-B14F-4D97-AF65-F5344CB8AC3E}">
        <p14:creationId xmlns:p14="http://schemas.microsoft.com/office/powerpoint/2010/main" val="3860360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8163" y="314325"/>
            <a:ext cx="1641475" cy="1231900"/>
          </a:xfrm>
        </p:spPr>
      </p:sp>
      <p:sp>
        <p:nvSpPr>
          <p:cNvPr id="3" name="Notizenplatzhalter 2"/>
          <p:cNvSpPr>
            <a:spLocks noGrp="1"/>
          </p:cNvSpPr>
          <p:nvPr>
            <p:ph type="body" idx="1"/>
          </p:nvPr>
        </p:nvSpPr>
        <p:spPr>
          <a:xfrm>
            <a:off x="535362" y="1666918"/>
            <a:ext cx="6222395" cy="7731526"/>
          </a:xfrm>
        </p:spPr>
        <p:txBody>
          <a:bodyPr/>
          <a:lstStyle/>
          <a:p>
            <a:endParaRPr lang="de-AT" dirty="0"/>
          </a:p>
        </p:txBody>
      </p:sp>
      <p:sp>
        <p:nvSpPr>
          <p:cNvPr id="4" name="Foliennummernplatzhalter 3"/>
          <p:cNvSpPr>
            <a:spLocks noGrp="1"/>
          </p:cNvSpPr>
          <p:nvPr>
            <p:ph type="sldNum" sz="quarter" idx="10"/>
          </p:nvPr>
        </p:nvSpPr>
        <p:spPr/>
        <p:txBody>
          <a:bodyPr/>
          <a:lstStyle/>
          <a:p>
            <a:fld id="{9168164E-8C66-48FA-A321-93551E21CF93}" type="slidenum">
              <a:rPr lang="de-AT" smtClean="0"/>
              <a:t>12</a:t>
            </a:fld>
            <a:endParaRPr lang="de-AT"/>
          </a:p>
        </p:txBody>
      </p:sp>
    </p:spTree>
    <p:extLst>
      <p:ext uri="{BB962C8B-B14F-4D97-AF65-F5344CB8AC3E}">
        <p14:creationId xmlns:p14="http://schemas.microsoft.com/office/powerpoint/2010/main" val="1072977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bwMode="auto">
          <a:xfrm>
            <a:off x="758825" y="825500"/>
            <a:ext cx="5519738" cy="4141788"/>
          </a:xfrm>
          <a:solidFill>
            <a:srgbClr val="FFFFFF"/>
          </a:solidFill>
          <a:ln>
            <a:solidFill>
              <a:srgbClr val="000000"/>
            </a:solidFill>
            <a:miter lim="800000"/>
            <a:headEnd/>
            <a:tailEnd/>
          </a:ln>
        </p:spPr>
      </p:sp>
      <p:sp>
        <p:nvSpPr>
          <p:cNvPr id="182275"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endParaRPr lang="de-AT" altLang="de-DE" smtClean="0"/>
          </a:p>
        </p:txBody>
      </p:sp>
    </p:spTree>
    <p:extLst>
      <p:ext uri="{BB962C8B-B14F-4D97-AF65-F5344CB8AC3E}">
        <p14:creationId xmlns:p14="http://schemas.microsoft.com/office/powerpoint/2010/main" val="1668313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9168164E-8C66-48FA-A321-93551E21CF93}" type="slidenum">
              <a:rPr lang="de-AT" smtClean="0"/>
              <a:t>14</a:t>
            </a:fld>
            <a:endParaRPr lang="de-AT"/>
          </a:p>
        </p:txBody>
      </p:sp>
    </p:spTree>
    <p:extLst>
      <p:ext uri="{BB962C8B-B14F-4D97-AF65-F5344CB8AC3E}">
        <p14:creationId xmlns:p14="http://schemas.microsoft.com/office/powerpoint/2010/main" val="3677635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9168164E-8C66-48FA-A321-93551E21CF93}" type="slidenum">
              <a:rPr lang="de-AT" smtClean="0"/>
              <a:t>15</a:t>
            </a:fld>
            <a:endParaRPr lang="de-AT"/>
          </a:p>
        </p:txBody>
      </p:sp>
    </p:spTree>
    <p:extLst>
      <p:ext uri="{BB962C8B-B14F-4D97-AF65-F5344CB8AC3E}">
        <p14:creationId xmlns:p14="http://schemas.microsoft.com/office/powerpoint/2010/main" val="961354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9168164E-8C66-48FA-A321-93551E21CF93}" type="slidenum">
              <a:rPr lang="de-AT" smtClean="0"/>
              <a:t>16</a:t>
            </a:fld>
            <a:endParaRPr lang="de-AT"/>
          </a:p>
        </p:txBody>
      </p:sp>
    </p:spTree>
    <p:extLst>
      <p:ext uri="{BB962C8B-B14F-4D97-AF65-F5344CB8AC3E}">
        <p14:creationId xmlns:p14="http://schemas.microsoft.com/office/powerpoint/2010/main" val="3424462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cs-CZ" sz="1200" kern="1200" dirty="0" smtClean="0">
              <a:solidFill>
                <a:schemeClr val="tx1"/>
              </a:solidFill>
              <a:latin typeface="+mn-lt"/>
              <a:ea typeface="+mn-ea"/>
              <a:cs typeface="+mn-cs"/>
            </a:endParaRPr>
          </a:p>
          <a:p>
            <a:endParaRPr lang="en-US" dirty="0"/>
          </a:p>
        </p:txBody>
      </p:sp>
      <p:sp>
        <p:nvSpPr>
          <p:cNvPr id="4" name="Zástupný symbol pro číslo snímku 3"/>
          <p:cNvSpPr>
            <a:spLocks noGrp="1"/>
          </p:cNvSpPr>
          <p:nvPr>
            <p:ph type="sldNum" sz="quarter" idx="10"/>
          </p:nvPr>
        </p:nvSpPr>
        <p:spPr/>
        <p:txBody>
          <a:bodyPr/>
          <a:lstStyle/>
          <a:p>
            <a:fld id="{AD462751-3E20-4C29-920C-8715FCCD9E98}" type="slidenum">
              <a:rPr lang="en-US" smtClean="0"/>
              <a:pPr/>
              <a:t>18</a:t>
            </a:fld>
            <a:endParaRPr lang="en-US"/>
          </a:p>
        </p:txBody>
      </p:sp>
    </p:spTree>
    <p:extLst>
      <p:ext uri="{BB962C8B-B14F-4D97-AF65-F5344CB8AC3E}">
        <p14:creationId xmlns:p14="http://schemas.microsoft.com/office/powerpoint/2010/main" val="5621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en-US" dirty="0"/>
          </a:p>
        </p:txBody>
      </p:sp>
      <p:sp>
        <p:nvSpPr>
          <p:cNvPr id="4" name="Zástupný symbol pro číslo snímku 3"/>
          <p:cNvSpPr>
            <a:spLocks noGrp="1"/>
          </p:cNvSpPr>
          <p:nvPr>
            <p:ph type="sldNum" sz="quarter" idx="10"/>
          </p:nvPr>
        </p:nvSpPr>
        <p:spPr/>
        <p:txBody>
          <a:bodyPr/>
          <a:lstStyle/>
          <a:p>
            <a:fld id="{D554C344-AC0E-4175-A231-26D5DAF2CB62}" type="slidenum">
              <a:rPr lang="en-US" smtClean="0"/>
              <a:pPr/>
              <a:t>20</a:t>
            </a:fld>
            <a:endParaRPr lang="en-US"/>
          </a:p>
        </p:txBody>
      </p:sp>
    </p:spTree>
    <p:extLst>
      <p:ext uri="{BB962C8B-B14F-4D97-AF65-F5344CB8AC3E}">
        <p14:creationId xmlns:p14="http://schemas.microsoft.com/office/powerpoint/2010/main" val="3788643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a:p>
        </p:txBody>
      </p:sp>
      <p:sp>
        <p:nvSpPr>
          <p:cNvPr id="4" name="Zástupný symbol pro číslo snímku 3"/>
          <p:cNvSpPr>
            <a:spLocks noGrp="1"/>
          </p:cNvSpPr>
          <p:nvPr>
            <p:ph type="sldNum" sz="quarter" idx="10"/>
          </p:nvPr>
        </p:nvSpPr>
        <p:spPr/>
        <p:txBody>
          <a:bodyPr/>
          <a:lstStyle/>
          <a:p>
            <a:fld id="{AD462751-3E20-4C29-920C-8715FCCD9E98}" type="slidenum">
              <a:rPr lang="en-US" smtClean="0"/>
              <a:pPr/>
              <a:t>21</a:t>
            </a:fld>
            <a:endParaRPr lang="en-US"/>
          </a:p>
        </p:txBody>
      </p:sp>
    </p:spTree>
    <p:extLst>
      <p:ext uri="{BB962C8B-B14F-4D97-AF65-F5344CB8AC3E}">
        <p14:creationId xmlns:p14="http://schemas.microsoft.com/office/powerpoint/2010/main" val="16928722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Úvodní snímek">
    <p:spTree>
      <p:nvGrpSpPr>
        <p:cNvPr id="1" name=""/>
        <p:cNvGrpSpPr/>
        <p:nvPr/>
      </p:nvGrpSpPr>
      <p:grpSpPr>
        <a:xfrm>
          <a:off x="0" y="0"/>
          <a:ext cx="0" cy="0"/>
          <a:chOff x="0" y="0"/>
          <a:chExt cx="0" cy="0"/>
        </a:xfrm>
      </p:grpSpPr>
      <p:sp>
        <p:nvSpPr>
          <p:cNvPr id="8" name="Obdélník 7"/>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Obdélník 9"/>
          <p:cNvSpPr/>
          <p:nvPr userDrawn="1"/>
        </p:nvSpPr>
        <p:spPr>
          <a:xfrm>
            <a:off x="0" y="6608558"/>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1" name="Title 1"/>
          <p:cNvSpPr>
            <a:spLocks noGrp="1"/>
          </p:cNvSpPr>
          <p:nvPr>
            <p:ph type="ctrTitle"/>
          </p:nvPr>
        </p:nvSpPr>
        <p:spPr>
          <a:xfrm>
            <a:off x="728330" y="2196252"/>
            <a:ext cx="7772400" cy="2387600"/>
          </a:xfrm>
          <a:prstGeom prst="rect">
            <a:avLst/>
          </a:prstGeom>
        </p:spPr>
        <p:txBody>
          <a:bodyPr anchor="b"/>
          <a:lstStyle>
            <a:lvl1pPr algn="ctr">
              <a:defRPr sz="6000" b="1">
                <a:solidFill>
                  <a:srgbClr val="E93C09"/>
                </a:solidFill>
                <a:effectLst>
                  <a:outerShdw blurRad="38100" dist="38100" dir="2700000" algn="tl">
                    <a:srgbClr val="000000">
                      <a:alpha val="43137"/>
                    </a:srgbClr>
                  </a:outerShdw>
                </a:effectLst>
              </a:defRPr>
            </a:lvl1pPr>
          </a:lstStyle>
          <a:p>
            <a:r>
              <a:rPr lang="cs-CZ" dirty="0" smtClean="0"/>
              <a:t>Kliknutím lze upravit styl.</a:t>
            </a:r>
            <a:endParaRPr lang="en-US" dirty="0"/>
          </a:p>
        </p:txBody>
      </p:sp>
      <p:sp>
        <p:nvSpPr>
          <p:cNvPr id="12" name="Subtitle 2"/>
          <p:cNvSpPr>
            <a:spLocks noGrp="1"/>
          </p:cNvSpPr>
          <p:nvPr>
            <p:ph type="subTitle" idx="1"/>
          </p:nvPr>
        </p:nvSpPr>
        <p:spPr>
          <a:xfrm>
            <a:off x="1185530" y="4675927"/>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pic>
        <p:nvPicPr>
          <p:cNvPr id="2" name="Picture 2" descr="ustav_logoUCT_FFBT_323UAPV"/>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99485" y="455237"/>
            <a:ext cx="7677917" cy="91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04993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cs-CZ" smtClean="0"/>
              <a:t>Kliknutím lze upravit styl.</a:t>
            </a:r>
            <a:endParaRPr lang="en-US" dirty="0"/>
          </a:p>
        </p:txBody>
      </p:sp>
      <p:sp>
        <p:nvSpPr>
          <p:cNvPr id="3" name="Date Placeholder 2"/>
          <p:cNvSpPr>
            <a:spLocks noGrp="1"/>
          </p:cNvSpPr>
          <p:nvPr>
            <p:ph type="dt" sz="half" idx="10"/>
          </p:nvPr>
        </p:nvSpPr>
        <p:spPr/>
        <p:txBody>
          <a:bodyPr/>
          <a:lstStyle/>
          <a:p>
            <a:fld id="{7EC7081D-E8E7-4222-ABB3-0A2A93151179}" type="datetimeFigureOut">
              <a:rPr lang="cs-CZ" smtClean="0"/>
              <a:t>9.6.2016</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B34E2D36-DB87-4D8F-9769-3C42BA4F2888}" type="slidenum">
              <a:rPr lang="cs-CZ" smtClean="0"/>
              <a:t>‹#›</a:t>
            </a:fld>
            <a:endParaRPr lang="cs-CZ"/>
          </a:p>
        </p:txBody>
      </p:sp>
      <p:sp>
        <p:nvSpPr>
          <p:cNvPr id="6"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smtClean="0"/>
              <a:t>Kliknutím lze upravit styl.</a:t>
            </a:r>
            <a:endParaRPr lang="en-US" dirty="0"/>
          </a:p>
        </p:txBody>
      </p:sp>
      <p:sp>
        <p:nvSpPr>
          <p:cNvPr id="7" name="Content Placeholder 2"/>
          <p:cNvSpPr>
            <a:spLocks noGrp="1"/>
          </p:cNvSpPr>
          <p:nvPr>
            <p:ph idx="1"/>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8" name="Obdélník 7"/>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9"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0"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1" name="Obrázek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421363601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C7081D-E8E7-4222-ABB3-0A2A93151179}" type="datetimeFigureOut">
              <a:rPr lang="cs-CZ" smtClean="0"/>
              <a:t>9.6.2016</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B34E2D36-DB87-4D8F-9769-3C42BA4F2888}" type="slidenum">
              <a:rPr lang="cs-CZ" smtClean="0"/>
              <a:t>‹#›</a:t>
            </a:fld>
            <a:endParaRPr lang="cs-CZ"/>
          </a:p>
        </p:txBody>
      </p:sp>
      <p:sp>
        <p:nvSpPr>
          <p:cNvPr id="5" name="Title 1"/>
          <p:cNvSpPr>
            <a:spLocks noGrp="1"/>
          </p:cNvSpPr>
          <p:nvPr>
            <p:ph type="title"/>
          </p:nvPr>
        </p:nvSpPr>
        <p:spPr>
          <a:xfrm>
            <a:off x="628650" y="365127"/>
            <a:ext cx="8270800" cy="900148"/>
          </a:xfrm>
          <a:prstGeom prst="rect">
            <a:avLst/>
          </a:prstGeom>
        </p:spPr>
        <p:txBody>
          <a:bodyPr/>
          <a:lstStyle>
            <a:lvl1pPr>
              <a:defRPr b="1"/>
            </a:lvl1pPr>
          </a:lstStyle>
          <a:p>
            <a:r>
              <a:rPr lang="cs-CZ" dirty="0" smtClean="0"/>
              <a:t>Kliknutím lze upravit styl.</a:t>
            </a:r>
            <a:endParaRPr lang="en-US" dirty="0"/>
          </a:p>
        </p:txBody>
      </p:sp>
      <p:sp>
        <p:nvSpPr>
          <p:cNvPr id="6" name="Content Placeholder 2"/>
          <p:cNvSpPr>
            <a:spLocks noGrp="1"/>
          </p:cNvSpPr>
          <p:nvPr>
            <p:ph idx="1"/>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7" name="Obdélník 6"/>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8"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9"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0" name="Obrázek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714178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cs-CZ" smtClean="0"/>
              <a:t>Kliknutím lze upravit styl.</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7EC7081D-E8E7-4222-ABB3-0A2A93151179}" type="datetimeFigureOut">
              <a:rPr lang="cs-CZ" smtClean="0"/>
              <a:t>9.6.2016</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34E2D36-DB87-4D8F-9769-3C42BA4F2888}" type="slidenum">
              <a:rPr lang="cs-CZ" smtClean="0"/>
              <a:t>‹#›</a:t>
            </a:fld>
            <a:endParaRPr lang="cs-CZ"/>
          </a:p>
        </p:txBody>
      </p:sp>
      <p:sp>
        <p:nvSpPr>
          <p:cNvPr id="8"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smtClean="0"/>
              <a:t>Kliknutím lze upravit styl.</a:t>
            </a:r>
            <a:endParaRPr lang="en-US" dirty="0"/>
          </a:p>
        </p:txBody>
      </p:sp>
      <p:sp>
        <p:nvSpPr>
          <p:cNvPr id="9"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10" name="Obdélník 9"/>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1"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2"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3" name="Obrázek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247016678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7EC7081D-E8E7-4222-ABB3-0A2A93151179}" type="datetimeFigureOut">
              <a:rPr lang="cs-CZ" smtClean="0"/>
              <a:t>9.6.2016</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34E2D36-DB87-4D8F-9769-3C42BA4F2888}" type="slidenum">
              <a:rPr lang="cs-CZ" smtClean="0"/>
              <a:t>‹#›</a:t>
            </a:fld>
            <a:endParaRPr lang="cs-CZ"/>
          </a:p>
        </p:txBody>
      </p:sp>
      <p:sp>
        <p:nvSpPr>
          <p:cNvPr id="8"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smtClean="0"/>
              <a:t>Kliknutím lze upravit styl.</a:t>
            </a:r>
            <a:endParaRPr lang="en-US" dirty="0"/>
          </a:p>
        </p:txBody>
      </p:sp>
      <p:sp>
        <p:nvSpPr>
          <p:cNvPr id="9"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10" name="Obdélník 9"/>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1"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2"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3" name="Obrázek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353389147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cs-CZ" smtClean="0"/>
              <a:t>Kliknutím lze upravit styl.</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7EC7081D-E8E7-4222-ABB3-0A2A93151179}" type="datetimeFigureOut">
              <a:rPr lang="cs-CZ" smtClean="0"/>
              <a:t>9.6.2016</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34E2D36-DB87-4D8F-9769-3C42BA4F2888}" type="slidenum">
              <a:rPr lang="cs-CZ" smtClean="0"/>
              <a:t>‹#›</a:t>
            </a:fld>
            <a:endParaRPr lang="cs-CZ"/>
          </a:p>
        </p:txBody>
      </p:sp>
      <p:sp>
        <p:nvSpPr>
          <p:cNvPr id="7"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smtClean="0"/>
              <a:t>Kliknutím lze upravit styl.</a:t>
            </a:r>
            <a:endParaRPr lang="en-US" dirty="0"/>
          </a:p>
        </p:txBody>
      </p:sp>
      <p:sp>
        <p:nvSpPr>
          <p:cNvPr id="8"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1"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2" name="Obráze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91514147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vislý nadpis a text">
    <p:spTree>
      <p:nvGrpSpPr>
        <p:cNvPr id="1" name=""/>
        <p:cNvGrpSpPr/>
        <p:nvPr/>
      </p:nvGrpSpPr>
      <p:grpSpPr>
        <a:xfrm>
          <a:off x="0" y="0"/>
          <a:ext cx="0" cy="0"/>
          <a:chOff x="0" y="0"/>
          <a:chExt cx="0" cy="0"/>
        </a:xfrm>
      </p:grpSpPr>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Tree>
    <p:extLst>
      <p:ext uri="{BB962C8B-B14F-4D97-AF65-F5344CB8AC3E}">
        <p14:creationId xmlns:p14="http://schemas.microsoft.com/office/powerpoint/2010/main" val="175491248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592735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a:prstGeom prst="rect">
            <a:avLst/>
          </a:prstGeom>
        </p:spPr>
        <p:txBody>
          <a:bodyPr/>
          <a:lstStyle/>
          <a:p>
            <a:r>
              <a:rPr lang="cs-CZ" smtClean="0"/>
              <a:t>Kliknutím lze upravit styl.</a:t>
            </a:r>
            <a:endParaRPr lang="en-GB"/>
          </a:p>
        </p:txBody>
      </p:sp>
      <p:sp>
        <p:nvSpPr>
          <p:cNvPr id="3" name="Podnadpis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Kliknutím lze upravit styl předlohy.</a:t>
            </a:r>
            <a:endParaRPr lang="en-GB"/>
          </a:p>
        </p:txBody>
      </p:sp>
      <p:sp>
        <p:nvSpPr>
          <p:cNvPr id="4" name="Zástupný symbol pro datum 3"/>
          <p:cNvSpPr>
            <a:spLocks noGrp="1"/>
          </p:cNvSpPr>
          <p:nvPr>
            <p:ph type="dt" sz="half" idx="10"/>
          </p:nvPr>
        </p:nvSpPr>
        <p:spPr/>
        <p:txBody>
          <a:bodyPr/>
          <a:lstStyle/>
          <a:p>
            <a:fld id="{8043C0BA-A1B6-4997-85BA-B27D7672C1CA}" type="datetimeFigureOut">
              <a:rPr lang="en-GB" smtClean="0"/>
              <a:t>09/06/2016</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170059600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a:prstGeom prst="rect">
            <a:avLst/>
          </a:prstGeom>
        </p:spPr>
        <p:txBody>
          <a:bodyPr/>
          <a:lstStyle/>
          <a:p>
            <a:r>
              <a:rPr lang="cs-CZ" smtClean="0"/>
              <a:t>Kliknutím lze upravit styl.</a:t>
            </a:r>
            <a:endParaRPr lang="en-GB"/>
          </a:p>
        </p:txBody>
      </p:sp>
      <p:sp>
        <p:nvSpPr>
          <p:cNvPr id="3" name="Zástupný symbol pro obsah 2"/>
          <p:cNvSpPr>
            <a:spLocks noGrp="1"/>
          </p:cNvSpPr>
          <p:nvPr>
            <p:ph idx="1"/>
          </p:nvPr>
        </p:nvSpPr>
        <p:spPr>
          <a:xfrm>
            <a:off x="457200" y="1600200"/>
            <a:ext cx="8229600" cy="4525963"/>
          </a:xfrm>
          <a:prstGeom prst="rect">
            <a:avLst/>
          </a:prstGeo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datum 3"/>
          <p:cNvSpPr>
            <a:spLocks noGrp="1"/>
          </p:cNvSpPr>
          <p:nvPr>
            <p:ph type="dt" sz="half" idx="10"/>
          </p:nvPr>
        </p:nvSpPr>
        <p:spPr/>
        <p:txBody>
          <a:bodyPr/>
          <a:lstStyle/>
          <a:p>
            <a:fld id="{8043C0BA-A1B6-4997-85BA-B27D7672C1CA}" type="datetimeFigureOut">
              <a:rPr lang="en-GB" smtClean="0"/>
              <a:t>09/06/2016</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256536948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cs-CZ" smtClean="0"/>
              <a:t>Kliknutím lze upravit styl.</a:t>
            </a:r>
            <a:endParaRPr lang="en-GB"/>
          </a:p>
        </p:txBody>
      </p:sp>
      <p:sp>
        <p:nvSpPr>
          <p:cNvPr id="3" name="Zástupný symbol pro text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Zástupný symbol pro datum 3"/>
          <p:cNvSpPr>
            <a:spLocks noGrp="1"/>
          </p:cNvSpPr>
          <p:nvPr>
            <p:ph type="dt" sz="half" idx="10"/>
          </p:nvPr>
        </p:nvSpPr>
        <p:spPr/>
        <p:txBody>
          <a:bodyPr/>
          <a:lstStyle/>
          <a:p>
            <a:fld id="{8043C0BA-A1B6-4997-85BA-B27D7672C1CA}" type="datetimeFigureOut">
              <a:rPr lang="en-GB" smtClean="0"/>
              <a:t>09/06/2016</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3800443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8270800" cy="900148"/>
          </a:xfrm>
          <a:prstGeom prst="rect">
            <a:avLst/>
          </a:prstGeom>
        </p:spPr>
        <p:txBody>
          <a:bodyPr/>
          <a:lstStyle>
            <a:lvl1pPr>
              <a:defRPr b="1"/>
            </a:lvl1pPr>
          </a:lstStyle>
          <a:p>
            <a:r>
              <a:rPr lang="cs-CZ" dirty="0" smtClean="0"/>
              <a:t>Kliknutím lze upravit styl.</a:t>
            </a:r>
            <a:endParaRPr lang="en-US" dirty="0"/>
          </a:p>
        </p:txBody>
      </p:sp>
      <p:sp>
        <p:nvSpPr>
          <p:cNvPr id="3" name="Content Placeholder 2"/>
          <p:cNvSpPr>
            <a:spLocks noGrp="1"/>
          </p:cNvSpPr>
          <p:nvPr>
            <p:ph idx="1"/>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7" name="Obdélník 6"/>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8"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9"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5" name="Obráze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330544094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a:prstGeom prst="rect">
            <a:avLst/>
          </a:prstGeom>
        </p:spPr>
        <p:txBody>
          <a:bodyPr/>
          <a:lstStyle/>
          <a:p>
            <a:r>
              <a:rPr lang="cs-CZ" smtClean="0"/>
              <a:t>Kliknutím lze upravit styl.</a:t>
            </a:r>
            <a:endParaRPr lang="en-GB"/>
          </a:p>
        </p:txBody>
      </p:sp>
      <p:sp>
        <p:nvSpPr>
          <p:cNvPr id="3" name="Zástupný symbol pro obsah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obsah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5" name="Zástupný symbol pro datum 4"/>
          <p:cNvSpPr>
            <a:spLocks noGrp="1"/>
          </p:cNvSpPr>
          <p:nvPr>
            <p:ph type="dt" sz="half" idx="10"/>
          </p:nvPr>
        </p:nvSpPr>
        <p:spPr/>
        <p:txBody>
          <a:bodyPr/>
          <a:lstStyle/>
          <a:p>
            <a:fld id="{8043C0BA-A1B6-4997-85BA-B27D7672C1CA}" type="datetimeFigureOut">
              <a:rPr lang="en-GB" smtClean="0"/>
              <a:t>09/06/2016</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17233371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a:prstGeom prst="rect">
            <a:avLst/>
          </a:prstGeom>
        </p:spPr>
        <p:txBody>
          <a:bodyPr/>
          <a:lstStyle>
            <a:lvl1pPr>
              <a:defRPr/>
            </a:lvl1pPr>
          </a:lstStyle>
          <a:p>
            <a:r>
              <a:rPr lang="cs-CZ" smtClean="0"/>
              <a:t>Kliknutím lze upravit styl.</a:t>
            </a:r>
            <a:endParaRPr lang="en-GB"/>
          </a:p>
        </p:txBody>
      </p:sp>
      <p:sp>
        <p:nvSpPr>
          <p:cNvPr id="3" name="Zástupný symbol pro text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5" name="Zástupný symbol pro text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7" name="Zástupný symbol pro datum 6"/>
          <p:cNvSpPr>
            <a:spLocks noGrp="1"/>
          </p:cNvSpPr>
          <p:nvPr>
            <p:ph type="dt" sz="half" idx="10"/>
          </p:nvPr>
        </p:nvSpPr>
        <p:spPr/>
        <p:txBody>
          <a:bodyPr/>
          <a:lstStyle/>
          <a:p>
            <a:fld id="{8043C0BA-A1B6-4997-85BA-B27D7672C1CA}" type="datetimeFigureOut">
              <a:rPr lang="en-GB" smtClean="0"/>
              <a:t>09/06/2016</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1316986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a:prstGeom prst="rect">
            <a:avLst/>
          </a:prstGeom>
        </p:spPr>
        <p:txBody>
          <a:bodyPr/>
          <a:lstStyle/>
          <a:p>
            <a:r>
              <a:rPr lang="cs-CZ" smtClean="0"/>
              <a:t>Kliknutím lze upravit styl.</a:t>
            </a:r>
            <a:endParaRPr lang="en-GB"/>
          </a:p>
        </p:txBody>
      </p:sp>
      <p:sp>
        <p:nvSpPr>
          <p:cNvPr id="3" name="Zástupný symbol pro datum 2"/>
          <p:cNvSpPr>
            <a:spLocks noGrp="1"/>
          </p:cNvSpPr>
          <p:nvPr>
            <p:ph type="dt" sz="half" idx="10"/>
          </p:nvPr>
        </p:nvSpPr>
        <p:spPr/>
        <p:txBody>
          <a:bodyPr/>
          <a:lstStyle/>
          <a:p>
            <a:fld id="{8043C0BA-A1B6-4997-85BA-B27D7672C1CA}" type="datetimeFigureOut">
              <a:rPr lang="en-GB" smtClean="0"/>
              <a:t>09/06/2016</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14768036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043C0BA-A1B6-4997-85BA-B27D7672C1CA}" type="datetimeFigureOut">
              <a:rPr lang="en-GB" smtClean="0"/>
              <a:t>09/06/2016</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27543464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a:prstGeom prst="rect">
            <a:avLst/>
          </a:prstGeom>
        </p:spPr>
        <p:txBody>
          <a:bodyPr anchor="b"/>
          <a:lstStyle>
            <a:lvl1pPr algn="l">
              <a:defRPr sz="2000" b="1"/>
            </a:lvl1pPr>
          </a:lstStyle>
          <a:p>
            <a:r>
              <a:rPr lang="cs-CZ" smtClean="0"/>
              <a:t>Kliknutím lze upravit styl.</a:t>
            </a:r>
            <a:endParaRPr lang="en-GB"/>
          </a:p>
        </p:txBody>
      </p:sp>
      <p:sp>
        <p:nvSpPr>
          <p:cNvPr id="3" name="Zástupný symbol pro obsah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text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8043C0BA-A1B6-4997-85BA-B27D7672C1CA}" type="datetimeFigureOut">
              <a:rPr lang="en-GB" smtClean="0"/>
              <a:t>09/06/2016</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25234992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a:prstGeom prst="rect">
            <a:avLst/>
          </a:prstGeom>
        </p:spPr>
        <p:txBody>
          <a:bodyPr anchor="b"/>
          <a:lstStyle>
            <a:lvl1pPr algn="l">
              <a:defRPr sz="2000" b="1"/>
            </a:lvl1pPr>
          </a:lstStyle>
          <a:p>
            <a:r>
              <a:rPr lang="cs-CZ" smtClean="0"/>
              <a:t>Kliknutím lze upravit styl.</a:t>
            </a:r>
            <a:endParaRPr lang="en-GB"/>
          </a:p>
        </p:txBody>
      </p:sp>
      <p:sp>
        <p:nvSpPr>
          <p:cNvPr id="3" name="Zástupný symbol pro obrázek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Zástupný symbol pro text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8043C0BA-A1B6-4997-85BA-B27D7672C1CA}" type="datetimeFigureOut">
              <a:rPr lang="en-GB" smtClean="0"/>
              <a:t>09/06/2016</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35974795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a:prstGeom prst="rect">
            <a:avLst/>
          </a:prstGeom>
        </p:spPr>
        <p:txBody>
          <a:bodyPr/>
          <a:lstStyle/>
          <a:p>
            <a:r>
              <a:rPr lang="cs-CZ" smtClean="0"/>
              <a:t>Kliknutím lze upravit styl.</a:t>
            </a:r>
            <a:endParaRPr lang="en-GB"/>
          </a:p>
        </p:txBody>
      </p:sp>
      <p:sp>
        <p:nvSpPr>
          <p:cNvPr id="3" name="Zástupný symbol pro svislý text 2"/>
          <p:cNvSpPr>
            <a:spLocks noGrp="1"/>
          </p:cNvSpPr>
          <p:nvPr>
            <p:ph type="body" orient="vert" idx="1"/>
          </p:nvPr>
        </p:nvSpPr>
        <p:spPr>
          <a:xfrm>
            <a:off x="457200" y="1600200"/>
            <a:ext cx="8229600" cy="4525963"/>
          </a:xfrm>
          <a:prstGeom prst="rect">
            <a:avLst/>
          </a:prstGeo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datum 3"/>
          <p:cNvSpPr>
            <a:spLocks noGrp="1"/>
          </p:cNvSpPr>
          <p:nvPr>
            <p:ph type="dt" sz="half" idx="10"/>
          </p:nvPr>
        </p:nvSpPr>
        <p:spPr/>
        <p:txBody>
          <a:bodyPr/>
          <a:lstStyle/>
          <a:p>
            <a:fld id="{8043C0BA-A1B6-4997-85BA-B27D7672C1CA}" type="datetimeFigureOut">
              <a:rPr lang="en-GB" smtClean="0"/>
              <a:t>09/06/2016</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114200159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a:prstGeom prst="rect">
            <a:avLst/>
          </a:prstGeom>
        </p:spPr>
        <p:txBody>
          <a:bodyPr vert="eaVert"/>
          <a:lstStyle/>
          <a:p>
            <a:r>
              <a:rPr lang="cs-CZ" smtClean="0"/>
              <a:t>Kliknutím lze upravit styl.</a:t>
            </a:r>
            <a:endParaRPr lang="en-GB"/>
          </a:p>
        </p:txBody>
      </p:sp>
      <p:sp>
        <p:nvSpPr>
          <p:cNvPr id="3" name="Zástupný symbol pro svislý text 2"/>
          <p:cNvSpPr>
            <a:spLocks noGrp="1"/>
          </p:cNvSpPr>
          <p:nvPr>
            <p:ph type="body" orient="vert" idx="1"/>
          </p:nvPr>
        </p:nvSpPr>
        <p:spPr>
          <a:xfrm>
            <a:off x="457200" y="274638"/>
            <a:ext cx="6019800" cy="5851525"/>
          </a:xfrm>
          <a:prstGeom prst="rect">
            <a:avLst/>
          </a:prstGeo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datum 3"/>
          <p:cNvSpPr>
            <a:spLocks noGrp="1"/>
          </p:cNvSpPr>
          <p:nvPr>
            <p:ph type="dt" sz="half" idx="10"/>
          </p:nvPr>
        </p:nvSpPr>
        <p:spPr/>
        <p:txBody>
          <a:bodyPr/>
          <a:lstStyle/>
          <a:p>
            <a:fld id="{8043C0BA-A1B6-4997-85BA-B27D7672C1CA}" type="datetimeFigureOut">
              <a:rPr lang="en-GB" smtClean="0"/>
              <a:t>09/06/2016</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B94A9383-0B55-4D86-A6B1-8EDD495BEA52}" type="slidenum">
              <a:rPr lang="en-GB" smtClean="0"/>
              <a:t>‹#›</a:t>
            </a:fld>
            <a:endParaRPr lang="en-GB"/>
          </a:p>
        </p:txBody>
      </p:sp>
    </p:spTree>
    <p:extLst>
      <p:ext uri="{BB962C8B-B14F-4D97-AF65-F5344CB8AC3E}">
        <p14:creationId xmlns:p14="http://schemas.microsoft.com/office/powerpoint/2010/main" val="3052616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3" name="Title 1"/>
          <p:cNvSpPr>
            <a:spLocks noGrp="1"/>
          </p:cNvSpPr>
          <p:nvPr>
            <p:ph type="title"/>
          </p:nvPr>
        </p:nvSpPr>
        <p:spPr>
          <a:xfrm>
            <a:off x="628650" y="365127"/>
            <a:ext cx="8270800" cy="900148"/>
          </a:xfrm>
          <a:prstGeom prst="rect">
            <a:avLst/>
          </a:prstGeom>
        </p:spPr>
        <p:txBody>
          <a:bodyPr/>
          <a:lstStyle>
            <a:lvl1pPr>
              <a:defRPr b="1"/>
            </a:lvl1pPr>
          </a:lstStyle>
          <a:p>
            <a:r>
              <a:rPr lang="cs-CZ" dirty="0" smtClean="0"/>
              <a:t>Kliknutím lze upravit styl.</a:t>
            </a:r>
            <a:endParaRPr lang="en-US" dirty="0"/>
          </a:p>
        </p:txBody>
      </p:sp>
      <p:sp>
        <p:nvSpPr>
          <p:cNvPr id="14" name="Content Placeholder 2"/>
          <p:cNvSpPr>
            <a:spLocks noGrp="1"/>
          </p:cNvSpPr>
          <p:nvPr>
            <p:ph idx="1"/>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15" name="Obdélník 14"/>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6"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7"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8" name="Obrázek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24625874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cs-CZ" smtClean="0"/>
              <a:t>Kliknutím lze upravit styl.</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fld id="{7EC7081D-E8E7-4222-ABB3-0A2A93151179}" type="datetimeFigureOut">
              <a:rPr lang="cs-CZ" smtClean="0"/>
              <a:t>9.6.2016</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34E2D36-DB87-4D8F-9769-3C42BA4F2888}" type="slidenum">
              <a:rPr lang="cs-CZ" smtClean="0"/>
              <a:t>‹#›</a:t>
            </a:fld>
            <a:endParaRPr lang="cs-CZ"/>
          </a:p>
        </p:txBody>
      </p:sp>
      <p:sp>
        <p:nvSpPr>
          <p:cNvPr id="8"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1"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2" name="Obráze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39759960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cs-CZ" smtClean="0"/>
              <a:t>Kliknutím lze upravit styl.</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7EC7081D-E8E7-4222-ABB3-0A2A93151179}" type="datetimeFigureOut">
              <a:rPr lang="cs-CZ" smtClean="0"/>
              <a:t>9.6.2016</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34E2D36-DB87-4D8F-9769-3C42BA4F2888}" type="slidenum">
              <a:rPr lang="cs-CZ" smtClean="0"/>
              <a:t>‹#›</a:t>
            </a:fld>
            <a:endParaRPr lang="cs-CZ"/>
          </a:p>
        </p:txBody>
      </p:sp>
      <p:sp>
        <p:nvSpPr>
          <p:cNvPr id="7"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smtClean="0"/>
              <a:t>Kliknutím lze upravit styl.</a:t>
            </a:r>
            <a:endParaRPr lang="en-US" dirty="0"/>
          </a:p>
        </p:txBody>
      </p:sp>
      <p:sp>
        <p:nvSpPr>
          <p:cNvPr id="8"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1"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2" name="Obráze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12504455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cs-CZ" smtClean="0"/>
              <a:t>Kliknutím lze upravit styl.</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fld id="{7EC7081D-E8E7-4222-ABB3-0A2A93151179}" type="datetimeFigureOut">
              <a:rPr lang="cs-CZ" smtClean="0"/>
              <a:t>9.6.2016</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34E2D36-DB87-4D8F-9769-3C42BA4F2888}" type="slidenum">
              <a:rPr lang="cs-CZ" smtClean="0"/>
              <a:t>‹#›</a:t>
            </a:fld>
            <a:endParaRPr lang="cs-CZ"/>
          </a:p>
        </p:txBody>
      </p:sp>
      <p:sp>
        <p:nvSpPr>
          <p:cNvPr id="8"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1"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2" name="Obráze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29012106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cs-CZ" smtClean="0"/>
              <a:t>Kliknutím lze upravit styl.</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7EC7081D-E8E7-4222-ABB3-0A2A93151179}" type="datetimeFigureOut">
              <a:rPr lang="cs-CZ" smtClean="0"/>
              <a:t>9.6.2016</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B34E2D36-DB87-4D8F-9769-3C42BA4F2888}" type="slidenum">
              <a:rPr lang="cs-CZ" smtClean="0"/>
              <a:t>‹#›</a:t>
            </a:fld>
            <a:endParaRPr lang="cs-CZ"/>
          </a:p>
        </p:txBody>
      </p:sp>
      <p:sp>
        <p:nvSpPr>
          <p:cNvPr id="8"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smtClean="0"/>
              <a:t>Kliknutím lze upravit styl.</a:t>
            </a:r>
            <a:endParaRPr lang="en-US" dirty="0"/>
          </a:p>
        </p:txBody>
      </p:sp>
      <p:sp>
        <p:nvSpPr>
          <p:cNvPr id="9"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10" name="Obdélník 9"/>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1"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2"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3" name="Obrázek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23177535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cs-CZ" smtClean="0"/>
              <a:t>Kliknutím lze upravit styl.</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fld id="{7EC7081D-E8E7-4222-ABB3-0A2A93151179}" type="datetimeFigureOut">
              <a:rPr lang="cs-CZ" smtClean="0"/>
              <a:t>9.6.2016</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B34E2D36-DB87-4D8F-9769-3C42BA4F2888}" type="slidenum">
              <a:rPr lang="cs-CZ" smtClean="0"/>
              <a:t>‹#›</a:t>
            </a:fld>
            <a:endParaRPr lang="cs-CZ"/>
          </a:p>
        </p:txBody>
      </p:sp>
      <p:sp>
        <p:nvSpPr>
          <p:cNvPr id="8"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1"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2" name="Obráze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29012106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cs-CZ" smtClean="0"/>
              <a:t>Kliknutím lze upravit styl.</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dirty="0" smtClean="0"/>
              <a:t>Kliknutím lze upravit styly předlohy textu.</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p>
            <a:fld id="{7EC7081D-E8E7-4222-ABB3-0A2A93151179}" type="datetimeFigureOut">
              <a:rPr lang="cs-CZ" smtClean="0"/>
              <a:t>9.6.2016</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B34E2D36-DB87-4D8F-9769-3C42BA4F2888}" type="slidenum">
              <a:rPr lang="cs-CZ" smtClean="0"/>
              <a:t>‹#›</a:t>
            </a:fld>
            <a:endParaRPr lang="cs-CZ"/>
          </a:p>
        </p:txBody>
      </p:sp>
      <p:sp>
        <p:nvSpPr>
          <p:cNvPr id="10" name="Title 1"/>
          <p:cNvSpPr txBox="1">
            <a:spLocks/>
          </p:cNvSpPr>
          <p:nvPr userDrawn="1"/>
        </p:nvSpPr>
        <p:spPr>
          <a:xfrm>
            <a:off x="628650" y="365127"/>
            <a:ext cx="8270800" cy="900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cs-CZ" dirty="0" smtClean="0"/>
              <a:t>Kliknutím lze upravit styl.</a:t>
            </a:r>
            <a:endParaRPr lang="en-US" dirty="0"/>
          </a:p>
        </p:txBody>
      </p:sp>
      <p:sp>
        <p:nvSpPr>
          <p:cNvPr id="11" name="Content Placeholder 2"/>
          <p:cNvSpPr>
            <a:spLocks noGrp="1"/>
          </p:cNvSpPr>
          <p:nvPr>
            <p:ph idx="13"/>
          </p:nvPr>
        </p:nvSpPr>
        <p:spPr>
          <a:xfrm>
            <a:off x="628649" y="1477926"/>
            <a:ext cx="8270801" cy="4699037"/>
          </a:xfrm>
          <a:prstGeom prst="rect">
            <a:avLst/>
          </a:prstGeom>
        </p:spPr>
        <p:txBody>
          <a:bodyPr/>
          <a:lstStyle>
            <a:lvl1pPr marL="228600" indent="-228600">
              <a:buClr>
                <a:srgbClr val="E93C09"/>
              </a:buClr>
              <a:buSzPct val="120000"/>
              <a:buFont typeface="Wingdings" panose="05000000000000000000" pitchFamily="2" charset="2"/>
              <a:buChar char="§"/>
              <a:defRPr/>
            </a:lvl1pPr>
            <a:lvl2pPr>
              <a:buClr>
                <a:srgbClr val="E93C09"/>
              </a:buClr>
              <a:buSzPct val="134000"/>
              <a:defRPr/>
            </a:lvl2pPr>
            <a:lvl3pPr marL="1143000" indent="-228600">
              <a:buClr>
                <a:srgbClr val="E93C09"/>
              </a:buClr>
              <a:buFont typeface="Symbol" panose="05050102010706020507" pitchFamily="18" charset="2"/>
              <a:buChar char=""/>
              <a:defRPr/>
            </a:lvl3pPr>
          </a:lstStyle>
          <a:p>
            <a:pPr lvl="0"/>
            <a:r>
              <a:rPr lang="cs-CZ" dirty="0" smtClean="0"/>
              <a:t>Kliknutím lze upravit styly předlohy textu.</a:t>
            </a:r>
          </a:p>
          <a:p>
            <a:pPr lvl="1"/>
            <a:r>
              <a:rPr lang="cs-CZ" dirty="0" smtClean="0"/>
              <a:t>Druhá úroveň</a:t>
            </a:r>
          </a:p>
          <a:p>
            <a:pPr lvl="2"/>
            <a:r>
              <a:rPr lang="cs-CZ" dirty="0" smtClean="0"/>
              <a:t>Třetí úroveň</a:t>
            </a:r>
          </a:p>
        </p:txBody>
      </p:sp>
      <p:sp>
        <p:nvSpPr>
          <p:cNvPr id="12" name="Obdélník 11"/>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3"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4"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5" name="Obrázek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17060921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7081D-E8E7-4222-ABB3-0A2A93151179}" type="datetimeFigureOut">
              <a:rPr lang="cs-CZ" smtClean="0"/>
              <a:t>9.6.2016</a:t>
            </a:fld>
            <a:endParaRPr lang="cs-CZ"/>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4E2D36-DB87-4D8F-9769-3C42BA4F2888}" type="slidenum">
              <a:rPr lang="cs-CZ" smtClean="0"/>
              <a:t>‹#›</a:t>
            </a:fld>
            <a:endParaRPr lang="cs-CZ"/>
          </a:p>
        </p:txBody>
      </p:sp>
      <p:sp>
        <p:nvSpPr>
          <p:cNvPr id="9" name="Obdélník 8"/>
          <p:cNvSpPr/>
          <p:nvPr userDrawn="1"/>
        </p:nvSpPr>
        <p:spPr>
          <a:xfrm>
            <a:off x="-2" y="1"/>
            <a:ext cx="9144001" cy="249443"/>
          </a:xfrm>
          <a:prstGeom prst="rect">
            <a:avLst/>
          </a:prstGeom>
          <a:solidFill>
            <a:srgbClr val="E93C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sz="1350">
              <a:solidFill>
                <a:srgbClr val="FF3300"/>
              </a:solidFill>
            </a:endParaRPr>
          </a:p>
        </p:txBody>
      </p:sp>
      <p:sp>
        <p:nvSpPr>
          <p:cNvPr id="10" name="Rectangle 3"/>
          <p:cNvSpPr>
            <a:spLocks noChangeArrowheads="1"/>
          </p:cNvSpPr>
          <p:nvPr userDrawn="1"/>
        </p:nvSpPr>
        <p:spPr bwMode="auto">
          <a:xfrm>
            <a:off x="323528" y="400050"/>
            <a:ext cx="179387" cy="703536"/>
          </a:xfrm>
          <a:prstGeom prst="rect">
            <a:avLst/>
          </a:prstGeom>
          <a:solidFill>
            <a:srgbClr val="EE3712"/>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cs-CZ">
              <a:effectLst>
                <a:outerShdw blurRad="38100" dist="38100" dir="2700000" algn="tl">
                  <a:srgbClr val="000000">
                    <a:alpha val="43137"/>
                  </a:srgbClr>
                </a:outerShdw>
              </a:effectLst>
            </a:endParaRPr>
          </a:p>
        </p:txBody>
      </p:sp>
      <p:sp>
        <p:nvSpPr>
          <p:cNvPr id="11" name="Zástupný symbol pro číslo snímku 5"/>
          <p:cNvSpPr txBox="1">
            <a:spLocks/>
          </p:cNvSpPr>
          <p:nvPr userDrawn="1"/>
        </p:nvSpPr>
        <p:spPr>
          <a:xfrm>
            <a:off x="8455233" y="6443104"/>
            <a:ext cx="621432" cy="365125"/>
          </a:xfrm>
          <a:prstGeom prst="rect">
            <a:avLst/>
          </a:prstGeom>
        </p:spPr>
        <p:txBody>
          <a:bodyPr vert="horz" lIns="91440" tIns="45720" rIns="91440" bIns="45720" rtlCol="0" anchor="ctr"/>
          <a:lstStyle>
            <a:defPPr>
              <a:defRPr lang="cs-CZ"/>
            </a:defPPr>
            <a:lvl1pPr marL="0" algn="r" defTabSz="914400" rtl="0" eaLnBrk="1" latinLnBrk="0" hangingPunct="1">
              <a:defRPr lang="cs-CZ" sz="1200" b="1"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6053A2-2E3D-49F1-872A-1EFF434DFC22}" type="slidenum">
              <a:rPr lang="cs-CZ" smtClean="0"/>
              <a:pPr/>
              <a:t>‹#›</a:t>
            </a:fld>
            <a:endParaRPr lang="cs-CZ" dirty="0"/>
          </a:p>
        </p:txBody>
      </p:sp>
      <p:pic>
        <p:nvPicPr>
          <p:cNvPr id="12" name="Obrázek 11"/>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51091" y="6570921"/>
            <a:ext cx="903647" cy="237308"/>
          </a:xfrm>
          <a:prstGeom prst="rect">
            <a:avLst/>
          </a:prstGeom>
        </p:spPr>
      </p:pic>
    </p:spTree>
    <p:extLst>
      <p:ext uri="{BB962C8B-B14F-4D97-AF65-F5344CB8AC3E}">
        <p14:creationId xmlns:p14="http://schemas.microsoft.com/office/powerpoint/2010/main" val="1140395088"/>
      </p:ext>
    </p:extLst>
  </p:cSld>
  <p:clrMap bg1="lt1" tx1="dk1" bg2="lt2" tx2="dk2" accent1="accent1" accent2="accent2" accent3="accent3" accent4="accent4" accent5="accent5" accent6="accent6" hlink="hlink" folHlink="folHlink"/>
  <p:sldLayoutIdLst>
    <p:sldLayoutId id="2147483672" r:id="rId1"/>
    <p:sldLayoutId id="2147483662" r:id="rId2"/>
    <p:sldLayoutId id="2147483673" r:id="rId3"/>
    <p:sldLayoutId id="2147483661" r:id="rId4"/>
    <p:sldLayoutId id="2147483663" r:id="rId5"/>
    <p:sldLayoutId id="2147483687" r:id="rId6"/>
    <p:sldLayoutId id="2147483664" r:id="rId7"/>
    <p:sldLayoutId id="2147483688" r:id="rId8"/>
    <p:sldLayoutId id="2147483665" r:id="rId9"/>
    <p:sldLayoutId id="2147483666" r:id="rId10"/>
    <p:sldLayoutId id="2147483667" r:id="rId11"/>
    <p:sldLayoutId id="2147483668" r:id="rId12"/>
    <p:sldLayoutId id="2147483669" r:id="rId13"/>
    <p:sldLayoutId id="2147483670" r:id="rId14"/>
    <p:sldLayoutId id="2147483671" r:id="rId15"/>
    <p:sldLayoutId id="2147483686"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43C0BA-A1B6-4997-85BA-B27D7672C1CA}" type="datetimeFigureOut">
              <a:rPr lang="en-GB" smtClean="0"/>
              <a:t>09/06/2016</a:t>
            </a:fld>
            <a:endParaRPr lang="en-GB"/>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A9383-0B55-4D86-A6B1-8EDD495BEA52}" type="slidenum">
              <a:rPr lang="en-GB" smtClean="0"/>
              <a:t>‹#›</a:t>
            </a:fld>
            <a:endParaRPr lang="en-GB"/>
          </a:p>
        </p:txBody>
      </p:sp>
    </p:spTree>
    <p:extLst>
      <p:ext uri="{BB962C8B-B14F-4D97-AF65-F5344CB8AC3E}">
        <p14:creationId xmlns:p14="http://schemas.microsoft.com/office/powerpoint/2010/main" val="74488702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67.pn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12" Type="http://schemas.openxmlformats.org/officeDocument/2006/relationships/image" Target="../media/image70.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diagramLayout" Target="../diagrams/layout1.xml"/><Relationship Id="rId11" Type="http://schemas.openxmlformats.org/officeDocument/2006/relationships/image" Target="../media/image69.png"/><Relationship Id="rId5" Type="http://schemas.openxmlformats.org/officeDocument/2006/relationships/diagramData" Target="../diagrams/data1.xml"/><Relationship Id="rId10" Type="http://schemas.openxmlformats.org/officeDocument/2006/relationships/image" Target="../media/image68.png"/><Relationship Id="rId4" Type="http://schemas.openxmlformats.org/officeDocument/2006/relationships/notesSlide" Target="../notesSlides/notesSlide2.xml"/><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slideLayout" Target="../slideLayouts/slideLayout2.xml"/><Relationship Id="rId7" Type="http://schemas.openxmlformats.org/officeDocument/2006/relationships/image" Target="../media/image71.wmf"/><Relationship Id="rId2" Type="http://schemas.openxmlformats.org/officeDocument/2006/relationships/tags" Target="../tags/tag1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72.jpeg"/><Relationship Id="rId4" Type="http://schemas.openxmlformats.org/officeDocument/2006/relationships/notesSlide" Target="../notesSlides/notesSlide3.xml"/><Relationship Id="rId9" Type="http://schemas.openxmlformats.org/officeDocument/2006/relationships/image" Target="../media/image7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80.png"/><Relationship Id="rId4" Type="http://schemas.openxmlformats.org/officeDocument/2006/relationships/image" Target="../media/image7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81.png"/></Relationships>
</file>

<file path=ppt/slides/_rels/slide1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83.png"/></Relationships>
</file>

<file path=ppt/slides/_rels/slide18.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notesSlide" Target="../notesSlides/notesSlide7.xml"/><Relationship Id="rId7" Type="http://schemas.openxmlformats.org/officeDocument/2006/relationships/chart" Target="../charts/chart3.xml"/><Relationship Id="rId2" Type="http://schemas.openxmlformats.org/officeDocument/2006/relationships/slideLayout" Target="../slideLayouts/slideLayout11.xml"/><Relationship Id="rId1" Type="http://schemas.openxmlformats.org/officeDocument/2006/relationships/tags" Target="../tags/tag2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84.png"/></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7" Type="http://schemas.openxmlformats.org/officeDocument/2006/relationships/image" Target="../media/image85.png"/><Relationship Id="rId2" Type="http://schemas.openxmlformats.org/officeDocument/2006/relationships/slideLayout" Target="../slideLayouts/slideLayout11.xml"/><Relationship Id="rId1" Type="http://schemas.openxmlformats.org/officeDocument/2006/relationships/tags" Target="../tags/tag23.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chart" Target="../charts/chart11.xml"/><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image" Target="../media/image8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tags" Target="../tags/tag25.xml"/><Relationship Id="rId5" Type="http://schemas.openxmlformats.org/officeDocument/2006/relationships/chart" Target="../charts/chart13.xml"/><Relationship Id="rId4" Type="http://schemas.openxmlformats.org/officeDocument/2006/relationships/chart" Target="../charts/chart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87.jpeg"/><Relationship Id="rId4" Type="http://schemas.openxmlformats.org/officeDocument/2006/relationships/image" Target="../media/image8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8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1.jpeg"/><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 Id="rId9" Type="http://schemas.openxmlformats.org/officeDocument/2006/relationships/image" Target="../media/image96.png"/></Relationships>
</file>

<file path=ppt/slides/_rels/slide2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image" Target="../media/image9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101.png"/></Relationships>
</file>

<file path=ppt/slides/_rels/slide31.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image" Target="../media/image103.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tags" Target="../tags/tag40.xml"/><Relationship Id="rId6" Type="http://schemas.openxmlformats.org/officeDocument/2006/relationships/hyperlink" Target="http://www.foodfraud.org/" TargetMode="External"/><Relationship Id="rId5" Type="http://schemas.openxmlformats.org/officeDocument/2006/relationships/image" Target="../media/image105.png"/><Relationship Id="rId4" Type="http://schemas.openxmlformats.org/officeDocument/2006/relationships/image" Target="../media/image10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6.xml"/><Relationship Id="rId1" Type="http://schemas.openxmlformats.org/officeDocument/2006/relationships/tags" Target="../tags/tag41.xml"/><Relationship Id="rId4" Type="http://schemas.openxmlformats.org/officeDocument/2006/relationships/image" Target="../media/image106.png"/></Relationships>
</file>

<file path=ppt/slides/_rels/slide3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2.xml"/><Relationship Id="rId7" Type="http://schemas.openxmlformats.org/officeDocument/2006/relationships/diagramQuickStyle" Target="../diagrams/quickStyle3.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08.png"/><Relationship Id="rId9" Type="http://schemas.microsoft.com/office/2007/relationships/diagramDrawing" Target="../diagrams/drawing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111.png"/><Relationship Id="rId4" Type="http://schemas.openxmlformats.org/officeDocument/2006/relationships/image" Target="../media/image11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113.png"/><Relationship Id="rId4" Type="http://schemas.openxmlformats.org/officeDocument/2006/relationships/image" Target="../media/image11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europa.eu.int/comm/research/fp5.html" TargetMode="Externa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6.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4.png"/><Relationship Id="rId11" Type="http://schemas.openxmlformats.org/officeDocument/2006/relationships/image" Target="../media/image5.jpeg"/><Relationship Id="rId5" Type="http://schemas.openxmlformats.org/officeDocument/2006/relationships/image" Target="../media/image13.jpe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hyperlink" Target="http://europa.eu.int/comm/research/fp5.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18" Type="http://schemas.openxmlformats.org/officeDocument/2006/relationships/image" Target="../media/image40.jpeg"/><Relationship Id="rId26" Type="http://schemas.openxmlformats.org/officeDocument/2006/relationships/image" Target="../media/image48.png"/><Relationship Id="rId39" Type="http://schemas.openxmlformats.org/officeDocument/2006/relationships/image" Target="../media/image61.jpeg"/><Relationship Id="rId3" Type="http://schemas.openxmlformats.org/officeDocument/2006/relationships/image" Target="../media/image25.jpeg"/><Relationship Id="rId21" Type="http://schemas.openxmlformats.org/officeDocument/2006/relationships/image" Target="../media/image43.jpeg"/><Relationship Id="rId34" Type="http://schemas.openxmlformats.org/officeDocument/2006/relationships/image" Target="../media/image56.jpeg"/><Relationship Id="rId42" Type="http://schemas.openxmlformats.org/officeDocument/2006/relationships/image" Target="../media/image64.png"/><Relationship Id="rId7" Type="http://schemas.openxmlformats.org/officeDocument/2006/relationships/image" Target="../media/image29.jpeg"/><Relationship Id="rId12" Type="http://schemas.openxmlformats.org/officeDocument/2006/relationships/image" Target="../media/image34.jpeg"/><Relationship Id="rId17" Type="http://schemas.openxmlformats.org/officeDocument/2006/relationships/image" Target="../media/image39.jpeg"/><Relationship Id="rId25" Type="http://schemas.openxmlformats.org/officeDocument/2006/relationships/image" Target="../media/image47.jpeg"/><Relationship Id="rId33" Type="http://schemas.openxmlformats.org/officeDocument/2006/relationships/image" Target="../media/image55.jpeg"/><Relationship Id="rId38" Type="http://schemas.openxmlformats.org/officeDocument/2006/relationships/image" Target="../media/image60.jpeg"/><Relationship Id="rId2" Type="http://schemas.openxmlformats.org/officeDocument/2006/relationships/slideLayout" Target="../slideLayouts/slideLayout2.xml"/><Relationship Id="rId16" Type="http://schemas.openxmlformats.org/officeDocument/2006/relationships/image" Target="../media/image38.jpeg"/><Relationship Id="rId20" Type="http://schemas.openxmlformats.org/officeDocument/2006/relationships/image" Target="../media/image42.png"/><Relationship Id="rId29" Type="http://schemas.openxmlformats.org/officeDocument/2006/relationships/image" Target="../media/image51.jpeg"/><Relationship Id="rId41" Type="http://schemas.openxmlformats.org/officeDocument/2006/relationships/image" Target="../media/image63.png"/><Relationship Id="rId1" Type="http://schemas.openxmlformats.org/officeDocument/2006/relationships/tags" Target="../tags/tag10.xml"/><Relationship Id="rId6" Type="http://schemas.openxmlformats.org/officeDocument/2006/relationships/image" Target="../media/image28.jpeg"/><Relationship Id="rId11" Type="http://schemas.openxmlformats.org/officeDocument/2006/relationships/image" Target="../media/image33.jpeg"/><Relationship Id="rId24" Type="http://schemas.openxmlformats.org/officeDocument/2006/relationships/image" Target="../media/image46.jpeg"/><Relationship Id="rId32" Type="http://schemas.openxmlformats.org/officeDocument/2006/relationships/image" Target="../media/image54.jpeg"/><Relationship Id="rId37" Type="http://schemas.openxmlformats.org/officeDocument/2006/relationships/image" Target="../media/image59.jpeg"/><Relationship Id="rId40" Type="http://schemas.openxmlformats.org/officeDocument/2006/relationships/image" Target="../media/image62.jpeg"/><Relationship Id="rId5" Type="http://schemas.openxmlformats.org/officeDocument/2006/relationships/image" Target="../media/image27.png"/><Relationship Id="rId15" Type="http://schemas.openxmlformats.org/officeDocument/2006/relationships/image" Target="../media/image37.png"/><Relationship Id="rId23" Type="http://schemas.openxmlformats.org/officeDocument/2006/relationships/image" Target="../media/image45.jpeg"/><Relationship Id="rId28" Type="http://schemas.openxmlformats.org/officeDocument/2006/relationships/image" Target="../media/image50.jpeg"/><Relationship Id="rId36" Type="http://schemas.openxmlformats.org/officeDocument/2006/relationships/image" Target="../media/image58.jpeg"/><Relationship Id="rId10" Type="http://schemas.openxmlformats.org/officeDocument/2006/relationships/image" Target="../media/image32.png"/><Relationship Id="rId19" Type="http://schemas.openxmlformats.org/officeDocument/2006/relationships/image" Target="../media/image41.jpeg"/><Relationship Id="rId31" Type="http://schemas.openxmlformats.org/officeDocument/2006/relationships/image" Target="../media/image53.jpeg"/><Relationship Id="rId4" Type="http://schemas.openxmlformats.org/officeDocument/2006/relationships/image" Target="../media/image26.png"/><Relationship Id="rId9" Type="http://schemas.openxmlformats.org/officeDocument/2006/relationships/image" Target="../media/image31.jpeg"/><Relationship Id="rId14" Type="http://schemas.openxmlformats.org/officeDocument/2006/relationships/image" Target="../media/image36.jpeg"/><Relationship Id="rId22" Type="http://schemas.openxmlformats.org/officeDocument/2006/relationships/image" Target="../media/image44.jpeg"/><Relationship Id="rId27" Type="http://schemas.openxmlformats.org/officeDocument/2006/relationships/image" Target="../media/image49.jpeg"/><Relationship Id="rId30" Type="http://schemas.openxmlformats.org/officeDocument/2006/relationships/image" Target="../media/image52.png"/><Relationship Id="rId35" Type="http://schemas.openxmlformats.org/officeDocument/2006/relationships/image" Target="../media/image57.png"/><Relationship Id="rId43" Type="http://schemas.openxmlformats.org/officeDocument/2006/relationships/image" Target="../media/image65.png"/></Relationships>
</file>

<file path=ppt/slides/_rels/slide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ctrTitle"/>
          </p:nvPr>
        </p:nvSpPr>
        <p:spPr>
          <a:xfrm>
            <a:off x="313898" y="1454994"/>
            <a:ext cx="8516203" cy="2387600"/>
          </a:xfrm>
        </p:spPr>
        <p:txBody>
          <a:bodyPr>
            <a:noAutofit/>
          </a:bodyPr>
          <a:lstStyle/>
          <a:p>
            <a:pPr>
              <a:lnSpc>
                <a:spcPct val="100000"/>
              </a:lnSpc>
              <a:spcBef>
                <a:spcPts val="1800"/>
              </a:spcBef>
              <a:spcAft>
                <a:spcPts val="1800"/>
              </a:spcAft>
            </a:pPr>
            <a:r>
              <a:rPr lang="en-GB" sz="3600" cap="all" dirty="0" smtClean="0">
                <a:effectLst/>
                <a:latin typeface="Arial Rounded MT Bold" panose="020F0704030504030204" pitchFamily="34" charset="0"/>
              </a:rPr>
              <a:t>Food </a:t>
            </a:r>
            <a:r>
              <a:rPr lang="en-GB" sz="3600" cap="all" dirty="0">
                <a:effectLst/>
                <a:latin typeface="Arial Rounded MT Bold" panose="020F0704030504030204" pitchFamily="34" charset="0"/>
              </a:rPr>
              <a:t>safety as a component of </a:t>
            </a:r>
            <a:r>
              <a:rPr lang="en-GB" sz="3600" cap="all" dirty="0" err="1">
                <a:effectLst/>
                <a:latin typeface="Arial Rounded MT Bold" panose="020F0704030504030204" pitchFamily="34" charset="0"/>
              </a:rPr>
              <a:t>fo</a:t>
            </a:r>
            <a:r>
              <a:rPr lang="cs-CZ" sz="3600" cap="all" dirty="0">
                <a:effectLst/>
                <a:latin typeface="Arial Rounded MT Bold" panose="020F0704030504030204" pitchFamily="34" charset="0"/>
              </a:rPr>
              <a:t>o</a:t>
            </a:r>
            <a:r>
              <a:rPr lang="en-GB" sz="3600" cap="all" dirty="0">
                <a:effectLst/>
                <a:latin typeface="Arial Rounded MT Bold" panose="020F0704030504030204" pitchFamily="34" charset="0"/>
              </a:rPr>
              <a:t>d security: </a:t>
            </a:r>
            <a:r>
              <a:rPr lang="cs-CZ" sz="3600" cap="all" dirty="0" smtClean="0">
                <a:effectLst/>
                <a:latin typeface="Arial Rounded MT Bold" panose="020F0704030504030204" pitchFamily="34" charset="0"/>
              </a:rPr>
              <a:t/>
            </a:r>
            <a:br>
              <a:rPr lang="cs-CZ" sz="3600" cap="all" dirty="0" smtClean="0">
                <a:effectLst/>
                <a:latin typeface="Arial Rounded MT Bold" panose="020F0704030504030204" pitchFamily="34" charset="0"/>
              </a:rPr>
            </a:br>
            <a:r>
              <a:rPr lang="en-GB" sz="3600" cap="all" dirty="0" smtClean="0">
                <a:effectLst/>
                <a:latin typeface="Arial Rounded MT Bold" panose="020F0704030504030204" pitchFamily="34" charset="0"/>
              </a:rPr>
              <a:t>Focus </a:t>
            </a:r>
            <a:r>
              <a:rPr lang="en-GB" sz="3600" cap="all" dirty="0">
                <a:effectLst/>
                <a:latin typeface="Arial Rounded MT Bold" panose="020F0704030504030204" pitchFamily="34" charset="0"/>
              </a:rPr>
              <a:t>on emerging issues </a:t>
            </a:r>
            <a:endParaRPr lang="cs-CZ" sz="3600" cap="all" dirty="0">
              <a:effectLst/>
              <a:latin typeface="Arial Rounded MT Bold" panose="020F0704030504030204" pitchFamily="34" charset="0"/>
            </a:endParaRPr>
          </a:p>
        </p:txBody>
      </p:sp>
      <p:sp>
        <p:nvSpPr>
          <p:cNvPr id="5" name="Podnadpis 4"/>
          <p:cNvSpPr>
            <a:spLocks noGrp="1"/>
          </p:cNvSpPr>
          <p:nvPr>
            <p:ph type="subTitle" idx="1"/>
          </p:nvPr>
        </p:nvSpPr>
        <p:spPr>
          <a:xfrm>
            <a:off x="0" y="4311544"/>
            <a:ext cx="9144000" cy="559656"/>
          </a:xfrm>
        </p:spPr>
        <p:txBody>
          <a:bodyPr>
            <a:noAutofit/>
          </a:bodyPr>
          <a:lstStyle/>
          <a:p>
            <a:r>
              <a:rPr lang="cs-CZ" sz="2800" b="1" dirty="0" smtClean="0"/>
              <a:t>Monika </a:t>
            </a:r>
            <a:r>
              <a:rPr lang="cs-CZ" sz="2800" b="1" dirty="0" err="1" smtClean="0"/>
              <a:t>Tomaniová</a:t>
            </a:r>
            <a:r>
              <a:rPr lang="cs-CZ" sz="2800" b="1" dirty="0" smtClean="0"/>
              <a:t>, Milena </a:t>
            </a:r>
            <a:r>
              <a:rPr lang="cs-CZ" sz="2800" b="1" dirty="0" smtClean="0"/>
              <a:t>Stránská and </a:t>
            </a:r>
            <a:r>
              <a:rPr lang="cs-CZ" sz="2800" b="1" dirty="0" smtClean="0"/>
              <a:t>Jana Hajšlová</a:t>
            </a:r>
          </a:p>
        </p:txBody>
      </p:sp>
      <p:sp>
        <p:nvSpPr>
          <p:cNvPr id="2" name="TextovéPole 1"/>
          <p:cNvSpPr txBox="1"/>
          <p:nvPr/>
        </p:nvSpPr>
        <p:spPr>
          <a:xfrm>
            <a:off x="0" y="5524668"/>
            <a:ext cx="9144000" cy="1015663"/>
          </a:xfrm>
          <a:prstGeom prst="rect">
            <a:avLst/>
          </a:prstGeom>
          <a:noFill/>
        </p:spPr>
        <p:txBody>
          <a:bodyPr wrap="square" rtlCol="0">
            <a:spAutoFit/>
          </a:bodyPr>
          <a:lstStyle/>
          <a:p>
            <a:pPr algn="ctr"/>
            <a:r>
              <a:rPr lang="en-US" sz="2000" i="1" dirty="0" smtClean="0"/>
              <a:t> </a:t>
            </a:r>
            <a:r>
              <a:rPr lang="en-US" sz="2000" b="1" i="1" dirty="0"/>
              <a:t>Joint Research Centre of the European Commission Activities </a:t>
            </a:r>
            <a:endParaRPr lang="cs-CZ" sz="2000" b="1" i="1" dirty="0" smtClean="0"/>
          </a:p>
          <a:p>
            <a:pPr algn="ctr"/>
            <a:r>
              <a:rPr lang="en-US" sz="2000" b="1" i="1" dirty="0" smtClean="0"/>
              <a:t>and </a:t>
            </a:r>
            <a:r>
              <a:rPr lang="en-US" sz="2000" b="1" i="1" dirty="0"/>
              <a:t>opportunities for collaboration </a:t>
            </a:r>
            <a:endParaRPr lang="en-US" sz="2000" i="1" dirty="0"/>
          </a:p>
          <a:p>
            <a:pPr algn="ctr"/>
            <a:r>
              <a:rPr lang="cs-CZ" sz="2000" i="1" dirty="0" smtClean="0"/>
              <a:t>June </a:t>
            </a:r>
            <a:r>
              <a:rPr lang="cs-CZ" sz="2000" i="1" dirty="0"/>
              <a:t>9-10, </a:t>
            </a:r>
            <a:r>
              <a:rPr lang="cs-CZ" sz="2000" i="1" dirty="0" smtClean="0"/>
              <a:t>2016</a:t>
            </a:r>
            <a:endParaRPr lang="cs-CZ" sz="2000" i="1" dirty="0"/>
          </a:p>
        </p:txBody>
      </p:sp>
    </p:spTree>
    <p:custDataLst>
      <p:tags r:id="rId1"/>
    </p:custDataLst>
    <p:extLst>
      <p:ext uri="{BB962C8B-B14F-4D97-AF65-F5344CB8AC3E}">
        <p14:creationId xmlns:p14="http://schemas.microsoft.com/office/powerpoint/2010/main" val="4165763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aoblený obdélník 1"/>
          <p:cNvSpPr/>
          <p:nvPr/>
        </p:nvSpPr>
        <p:spPr>
          <a:xfrm>
            <a:off x="218941" y="1390918"/>
            <a:ext cx="8706118" cy="206062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Nadpis 3"/>
          <p:cNvSpPr>
            <a:spLocks noGrp="1"/>
          </p:cNvSpPr>
          <p:nvPr>
            <p:ph type="title"/>
            <p:custDataLst>
              <p:tags r:id="rId2"/>
            </p:custDataLst>
          </p:nvPr>
        </p:nvSpPr>
        <p:spPr>
          <a:xfrm>
            <a:off x="654259" y="444037"/>
            <a:ext cx="8270800" cy="900148"/>
          </a:xfrm>
        </p:spPr>
        <p:txBody>
          <a:bodyPr>
            <a:noAutofit/>
          </a:bodyPr>
          <a:lstStyle/>
          <a:p>
            <a:r>
              <a:rPr lang="cs-CZ" sz="4000" dirty="0" smtClean="0">
                <a:effectLst>
                  <a:outerShdw blurRad="38100" dist="38100" dir="2700000" algn="tl">
                    <a:srgbClr val="C0C0C0"/>
                  </a:outerShdw>
                </a:effectLst>
                <a:latin typeface="Arial Black" panose="020B0A04020102020204" pitchFamily="34" charset="0"/>
                <a:cs typeface="Arial" pitchFamily="34" charset="0"/>
              </a:rPr>
              <a:t>ISSUE no.1:</a:t>
            </a: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C</a:t>
            </a:r>
            <a:r>
              <a:rPr lang="de-AT" sz="4000" dirty="0" err="1" smtClean="0">
                <a:solidFill>
                  <a:srgbClr val="00B050"/>
                </a:solidFill>
                <a:effectLst>
                  <a:outerShdw blurRad="38100" dist="38100" dir="2700000" algn="tl">
                    <a:srgbClr val="C0C0C0"/>
                  </a:outerShdw>
                </a:effectLst>
                <a:latin typeface="Arial Narrow" pitchFamily="34" charset="0"/>
                <a:cs typeface="Arial" pitchFamily="34" charset="0"/>
              </a:rPr>
              <a:t>limate</a:t>
            </a:r>
            <a:r>
              <a:rPr lang="de-AT"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change</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impact</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on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the</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occurrence</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and</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the</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determination</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of</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br>
              <a:rPr lang="de-AT" sz="4000" dirty="0">
                <a:solidFill>
                  <a:srgbClr val="00B050"/>
                </a:solidFill>
                <a:effectLst>
                  <a:outerShdw blurRad="38100" dist="38100" dir="2700000" algn="tl">
                    <a:srgbClr val="C0C0C0"/>
                  </a:outerShdw>
                </a:effectLst>
                <a:latin typeface="Arial Narrow" pitchFamily="34" charset="0"/>
                <a:cs typeface="Arial" pitchFamily="34" charset="0"/>
              </a:rPr>
            </a:b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natural</a:t>
            </a:r>
            <a:r>
              <a:rPr lang="de-AT" sz="4000" dirty="0">
                <a:solidFill>
                  <a:srgbClr val="00B050"/>
                </a:solidFill>
                <a:effectLst>
                  <a:outerShdw blurRad="38100" dist="38100" dir="2700000" algn="tl">
                    <a:srgbClr val="C0C0C0"/>
                  </a:outerShdw>
                </a:effectLst>
                <a:latin typeface="Arial Narrow" pitchFamily="34" charset="0"/>
                <a:cs typeface="Arial" pitchFamily="34" charset="0"/>
              </a:rPr>
              <a:t> </a:t>
            </a:r>
            <a:r>
              <a:rPr lang="de-AT" sz="4000" dirty="0" err="1">
                <a:solidFill>
                  <a:srgbClr val="00B050"/>
                </a:solidFill>
                <a:effectLst>
                  <a:outerShdw blurRad="38100" dist="38100" dir="2700000" algn="tl">
                    <a:srgbClr val="C0C0C0"/>
                  </a:outerShdw>
                </a:effectLst>
                <a:latin typeface="Arial Narrow" pitchFamily="34" charset="0"/>
                <a:cs typeface="Arial" pitchFamily="34" charset="0"/>
              </a:rPr>
              <a:t>toxins</a:t>
            </a:r>
            <a:r>
              <a:rPr lang="en-US" sz="4000" dirty="0">
                <a:solidFill>
                  <a:srgbClr val="FF0000"/>
                </a:solidFill>
                <a:cs typeface="Tahoma" pitchFamily="34" charset="0"/>
              </a:rPr>
              <a:t/>
            </a:r>
            <a:br>
              <a:rPr lang="en-US" sz="4000" dirty="0">
                <a:solidFill>
                  <a:srgbClr val="FF0000"/>
                </a:solidFill>
                <a:cs typeface="Tahoma" pitchFamily="34" charset="0"/>
              </a:rPr>
            </a:br>
            <a:r>
              <a:rPr lang="cs-CZ" sz="4000" dirty="0">
                <a:solidFill>
                  <a:srgbClr val="006600"/>
                </a:solidFill>
                <a:effectLst>
                  <a:outerShdw blurRad="38100" dist="38100" dir="2700000" algn="tl">
                    <a:srgbClr val="C0C0C0"/>
                  </a:outerShdw>
                </a:effectLst>
                <a:latin typeface="Arial Narrow" pitchFamily="34" charset="0"/>
                <a:cs typeface="Arial" pitchFamily="34" charset="0"/>
              </a:rPr>
              <a:t/>
            </a:r>
            <a:br>
              <a:rPr lang="cs-CZ" sz="4000" dirty="0">
                <a:solidFill>
                  <a:srgbClr val="006600"/>
                </a:solidFill>
                <a:effectLst>
                  <a:outerShdw blurRad="38100" dist="38100" dir="2700000" algn="tl">
                    <a:srgbClr val="C0C0C0"/>
                  </a:outerShdw>
                </a:effectLst>
                <a:latin typeface="Arial Narrow" pitchFamily="34" charset="0"/>
                <a:cs typeface="Arial" pitchFamily="34" charset="0"/>
              </a:rPr>
            </a:b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endParaRPr lang="en-GB" sz="4000" dirty="0">
              <a:effectLst>
                <a:outerShdw blurRad="38100" dist="38100" dir="2700000" algn="tl">
                  <a:srgbClr val="C0C0C0"/>
                </a:outerShdw>
              </a:effectLst>
              <a:latin typeface="Arial Narrow" pitchFamily="34" charset="0"/>
              <a:cs typeface="Arial" pitchFamily="34" charset="0"/>
            </a:endParaRPr>
          </a:p>
        </p:txBody>
      </p:sp>
    </p:spTree>
    <p:custDataLst>
      <p:tags r:id="rId1"/>
    </p:custDataLst>
    <p:extLst>
      <p:ext uri="{BB962C8B-B14F-4D97-AF65-F5344CB8AC3E}">
        <p14:creationId xmlns:p14="http://schemas.microsoft.com/office/powerpoint/2010/main" val="14102489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4294967295"/>
          </p:nvPr>
        </p:nvSpPr>
        <p:spPr>
          <a:xfrm>
            <a:off x="8229605" y="6461171"/>
            <a:ext cx="561975" cy="288925"/>
          </a:xfrm>
          <a:prstGeom prst="rect">
            <a:avLst/>
          </a:prstGeom>
        </p:spPr>
        <p:txBody>
          <a:bodyPr/>
          <a:lstStyle/>
          <a:p>
            <a:fld id="{04D24C15-C1E6-471E-8EE6-34E4C22F7CA2}" type="slidenum">
              <a:rPr lang="en-GB" altLang="de-DE" smtClean="0"/>
              <a:pPr/>
              <a:t>11</a:t>
            </a:fld>
            <a:endParaRPr lang="en-GB" altLang="de-DE"/>
          </a:p>
        </p:txBody>
      </p:sp>
      <p:pic>
        <p:nvPicPr>
          <p:cNvPr id="614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191" y="559998"/>
            <a:ext cx="7802256" cy="5830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4"/>
          <p:cNvSpPr/>
          <p:nvPr/>
        </p:nvSpPr>
        <p:spPr>
          <a:xfrm>
            <a:off x="6190826" y="6370305"/>
            <a:ext cx="2007344" cy="369332"/>
          </a:xfrm>
          <a:prstGeom prst="rect">
            <a:avLst/>
          </a:prstGeom>
        </p:spPr>
        <p:txBody>
          <a:bodyPr wrap="none">
            <a:spAutoFit/>
          </a:bodyPr>
          <a:lstStyle/>
          <a:p>
            <a:r>
              <a:rPr lang="en-US" i="1" dirty="0"/>
              <a:t>www.pinterest.com</a:t>
            </a:r>
          </a:p>
        </p:txBody>
      </p:sp>
    </p:spTree>
    <p:custDataLst>
      <p:tags r:id="rId1"/>
    </p:custDataLst>
    <p:extLst>
      <p:ext uri="{BB962C8B-B14F-4D97-AF65-F5344CB8AC3E}">
        <p14:creationId xmlns:p14="http://schemas.microsoft.com/office/powerpoint/2010/main" val="37911031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nhaltsplatzhalter 4"/>
          <p:cNvGraphicFramePr>
            <a:graphicFrameLocks noGrp="1"/>
          </p:cNvGraphicFramePr>
          <p:nvPr>
            <p:ph idx="1"/>
            <p:extLst>
              <p:ext uri="{D42A27DB-BD31-4B8C-83A1-F6EECF244321}">
                <p14:modId xmlns:p14="http://schemas.microsoft.com/office/powerpoint/2010/main" val="443194353"/>
              </p:ext>
            </p:extLst>
          </p:nvPr>
        </p:nvGraphicFramePr>
        <p:xfrm>
          <a:off x="327028" y="1248879"/>
          <a:ext cx="8399992" cy="521229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7"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0467" y="1283414"/>
            <a:ext cx="1718739" cy="882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custDataLst>
              <p:tags r:id="rId2"/>
            </p:custDataLst>
          </p:nvPr>
        </p:nvSpPr>
        <p:spPr>
          <a:xfrm>
            <a:off x="658820" y="269341"/>
            <a:ext cx="8402053" cy="855662"/>
          </a:xfrm>
        </p:spPr>
        <p:txBody>
          <a:bodyPr>
            <a:noAutofit/>
          </a:bodyPr>
          <a:lstStyle/>
          <a:p>
            <a:r>
              <a:rPr lang="de-AT" sz="3000" dirty="0" smtClean="0">
                <a:latin typeface="Arial Narrow" panose="020B0606020202030204" pitchFamily="34" charset="0"/>
              </a:rPr>
              <a:t>CLIMATE CHANGE INFLUENCING THE FOOD SYSTEM</a:t>
            </a:r>
            <a:endParaRPr lang="de-AT" sz="3000" dirty="0">
              <a:latin typeface="Arial Narrow" panose="020B0606020202030204" pitchFamily="34" charset="0"/>
            </a:endParaRPr>
          </a:p>
        </p:txBody>
      </p:sp>
      <p:sp>
        <p:nvSpPr>
          <p:cNvPr id="3" name="Textfeld 2"/>
          <p:cNvSpPr txBox="1"/>
          <p:nvPr/>
        </p:nvSpPr>
        <p:spPr>
          <a:xfrm>
            <a:off x="1464757" y="6497171"/>
            <a:ext cx="5311582" cy="307777"/>
          </a:xfrm>
          <a:prstGeom prst="rect">
            <a:avLst/>
          </a:prstGeom>
          <a:noFill/>
        </p:spPr>
        <p:txBody>
          <a:bodyPr wrap="none" rtlCol="0">
            <a:spAutoFit/>
          </a:bodyPr>
          <a:lstStyle/>
          <a:p>
            <a:r>
              <a:rPr lang="de-AT" sz="1400" i="1" dirty="0" smtClean="0"/>
              <a:t>M. </a:t>
            </a:r>
            <a:r>
              <a:rPr lang="de-AT" sz="1400" i="1" dirty="0" err="1" smtClean="0"/>
              <a:t>Miraglia</a:t>
            </a:r>
            <a:r>
              <a:rPr lang="de-AT" sz="1400" i="1" dirty="0" smtClean="0"/>
              <a:t> et al., Food </a:t>
            </a:r>
            <a:r>
              <a:rPr lang="de-AT" sz="1400" i="1" dirty="0" err="1" smtClean="0"/>
              <a:t>and</a:t>
            </a:r>
            <a:r>
              <a:rPr lang="de-AT" sz="1400" i="1" dirty="0" smtClean="0"/>
              <a:t> Chemical </a:t>
            </a:r>
            <a:r>
              <a:rPr lang="de-AT" sz="1400" i="1" dirty="0" err="1" smtClean="0"/>
              <a:t>Toxicology</a:t>
            </a:r>
            <a:r>
              <a:rPr lang="de-AT" sz="1400" i="1" dirty="0" smtClean="0"/>
              <a:t> 47, 1009-1021 (2009)</a:t>
            </a:r>
            <a:endParaRPr lang="de-AT" sz="1400" i="1" dirty="0"/>
          </a:p>
        </p:txBody>
      </p:sp>
      <p:pic>
        <p:nvPicPr>
          <p:cNvPr id="21507"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43857" y="1287445"/>
            <a:ext cx="1414110" cy="882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396083" y="1283414"/>
            <a:ext cx="1390815" cy="911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99802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A_498-01-167"/>
          <p:cNvPicPr>
            <a:picLocks noChangeAspect="1" noChangeArrowheads="1"/>
          </p:cNvPicPr>
          <p:nvPr/>
        </p:nvPicPr>
        <p:blipFill>
          <a:blip r:embed="rId5">
            <a:extLst>
              <a:ext uri="{28A0092B-C50C-407E-A947-70E740481C1C}">
                <a14:useLocalDpi xmlns:a14="http://schemas.microsoft.com/office/drawing/2010/main" val="0"/>
              </a:ext>
            </a:extLst>
          </a:blip>
          <a:srcRect l="9334" t="16368" r="12729" b="5637"/>
          <a:stretch>
            <a:fillRect/>
          </a:stretch>
        </p:blipFill>
        <p:spPr bwMode="auto">
          <a:xfrm>
            <a:off x="0" y="-23813"/>
            <a:ext cx="91440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5843" name="Rectangle 3"/>
          <p:cNvSpPr>
            <a:spLocks noChangeArrowheads="1"/>
          </p:cNvSpPr>
          <p:nvPr/>
        </p:nvSpPr>
        <p:spPr bwMode="auto">
          <a:xfrm>
            <a:off x="500087" y="5030788"/>
            <a:ext cx="3938587" cy="919162"/>
          </a:xfrm>
          <a:prstGeom prst="rect">
            <a:avLst/>
          </a:prstGeom>
          <a:solidFill>
            <a:srgbClr val="FFFF99">
              <a:alpha val="50195"/>
            </a:srgbClr>
          </a:solidFill>
          <a:ln w="9525">
            <a:solidFill>
              <a:schemeClr val="tx1"/>
            </a:solidFill>
            <a:miter lim="800000"/>
            <a:headEnd/>
            <a:tailEnd/>
          </a:ln>
        </p:spPr>
        <p:txBody>
          <a:bodyPr lIns="89027" tIns="43737" rIns="89027" bIns="43737">
            <a:spAutoFit/>
          </a:bodyPr>
          <a:lstStyle/>
          <a:p>
            <a:pPr algn="ctr" defTabSz="749835" eaLnBrk="0" hangingPunct="0">
              <a:spcBef>
                <a:spcPct val="25000"/>
              </a:spcBef>
              <a:tabLst>
                <a:tab pos="1027898" algn="l"/>
              </a:tabLst>
              <a:defRPr/>
            </a:pPr>
            <a:r>
              <a:rPr lang="en-US" sz="2400" b="1" i="1">
                <a:solidFill>
                  <a:srgbClr val="000000"/>
                </a:solidFill>
              </a:rPr>
              <a:t>…</a:t>
            </a:r>
            <a:r>
              <a:rPr lang="de-DE" sz="2400" b="1" i="1">
                <a:solidFill>
                  <a:srgbClr val="000000"/>
                </a:solidFill>
              </a:rPr>
              <a:t> </a:t>
            </a:r>
            <a:r>
              <a:rPr lang="en-US" sz="2400" b="1" i="1">
                <a:solidFill>
                  <a:srgbClr val="C00000"/>
                </a:solidFill>
              </a:rPr>
              <a:t>toxic</a:t>
            </a:r>
            <a:r>
              <a:rPr lang="de-DE" sz="2400" b="1" i="1">
                <a:solidFill>
                  <a:srgbClr val="C00000"/>
                </a:solidFill>
              </a:rPr>
              <a:t> </a:t>
            </a:r>
            <a:r>
              <a:rPr lang="en-US" sz="2400" b="1" i="1">
                <a:solidFill>
                  <a:srgbClr val="000000"/>
                </a:solidFill>
              </a:rPr>
              <a:t>secondary </a:t>
            </a:r>
          </a:p>
          <a:p>
            <a:pPr algn="ctr" defTabSz="749835" eaLnBrk="0" hangingPunct="0">
              <a:spcBef>
                <a:spcPct val="25000"/>
              </a:spcBef>
              <a:tabLst>
                <a:tab pos="1027898" algn="l"/>
              </a:tabLst>
              <a:defRPr/>
            </a:pPr>
            <a:r>
              <a:rPr lang="de-DE" sz="2400" b="1" i="1" err="1">
                <a:solidFill>
                  <a:srgbClr val="000000"/>
                </a:solidFill>
              </a:rPr>
              <a:t>fungal</a:t>
            </a:r>
            <a:r>
              <a:rPr lang="de-DE" sz="2400" b="1" i="1">
                <a:solidFill>
                  <a:srgbClr val="000000"/>
                </a:solidFill>
              </a:rPr>
              <a:t> m</a:t>
            </a:r>
            <a:r>
              <a:rPr lang="en-US" sz="2400" b="1" i="1">
                <a:solidFill>
                  <a:srgbClr val="000000"/>
                </a:solidFill>
              </a:rPr>
              <a:t>etabolites </a:t>
            </a:r>
            <a:r>
              <a:rPr lang="en-US" sz="2400" b="1">
                <a:solidFill>
                  <a:srgbClr val="FFFF66"/>
                </a:solidFill>
              </a:rPr>
              <a:t>	</a:t>
            </a:r>
          </a:p>
        </p:txBody>
      </p:sp>
      <p:graphicFrame>
        <p:nvGraphicFramePr>
          <p:cNvPr id="140292" name="Object 4"/>
          <p:cNvGraphicFramePr>
            <a:graphicFrameLocks noChangeAspect="1"/>
          </p:cNvGraphicFramePr>
          <p:nvPr>
            <p:extLst/>
          </p:nvPr>
        </p:nvGraphicFramePr>
        <p:xfrm>
          <a:off x="1806507" y="2760661"/>
          <a:ext cx="1880910" cy="1312863"/>
        </p:xfrm>
        <a:graphic>
          <a:graphicData uri="http://schemas.openxmlformats.org/presentationml/2006/ole">
            <mc:AlternateContent xmlns:mc="http://schemas.openxmlformats.org/markup-compatibility/2006">
              <mc:Choice xmlns:v="urn:schemas-microsoft-com:vml" Requires="v">
                <p:oleObj spid="_x0000_s11409" name="ISIS/Draw Sketch" r:id="rId6" imgW="2562860" imgH="1560830" progId="ISISServer">
                  <p:embed/>
                </p:oleObj>
              </mc:Choice>
              <mc:Fallback>
                <p:oleObj name="ISIS/Draw Sketch" r:id="rId6" imgW="2562860" imgH="1560830" progId="ISISServer">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6507" y="2760661"/>
                        <a:ext cx="1880910" cy="1312863"/>
                      </a:xfrm>
                      <a:prstGeom prst="rect">
                        <a:avLst/>
                      </a:prstGeom>
                      <a:noFill/>
                      <a:ln>
                        <a:noFill/>
                      </a:ln>
                      <a:effectLst/>
                      <a:extLst/>
                    </p:spPr>
                  </p:pic>
                </p:oleObj>
              </mc:Fallback>
            </mc:AlternateContent>
          </a:graphicData>
        </a:graphic>
      </p:graphicFrame>
      <p:sp>
        <p:nvSpPr>
          <p:cNvPr id="46085" name="Rectangle 5"/>
          <p:cNvSpPr>
            <a:spLocks noChangeArrowheads="1"/>
          </p:cNvSpPr>
          <p:nvPr/>
        </p:nvSpPr>
        <p:spPr bwMode="auto">
          <a:xfrm>
            <a:off x="3394247" y="258809"/>
            <a:ext cx="3687467" cy="58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9971" tIns="44985" rIns="89971" bIns="44985">
            <a:spAutoFit/>
          </a:bodyPr>
          <a:lstStyle/>
          <a:p>
            <a:pPr algn="ctr" defTabSz="749835" eaLnBrk="0" hangingPunct="0">
              <a:defRPr/>
            </a:pPr>
            <a:r>
              <a:rPr lang="en-US" sz="3200" b="1" i="1">
                <a:solidFill>
                  <a:srgbClr val="FFFF66"/>
                </a:solidFill>
              </a:rPr>
              <a:t>Mycotoxins are….</a:t>
            </a:r>
            <a:endParaRPr lang="de-AT" sz="3200" b="1" i="1">
              <a:solidFill>
                <a:srgbClr val="FFFF66"/>
              </a:solidFill>
            </a:endParaRPr>
          </a:p>
        </p:txBody>
      </p:sp>
      <p:sp>
        <p:nvSpPr>
          <p:cNvPr id="1315846" name="Rectangle 6"/>
          <p:cNvSpPr>
            <a:spLocks noChangeArrowheads="1"/>
          </p:cNvSpPr>
          <p:nvPr/>
        </p:nvSpPr>
        <p:spPr bwMode="auto">
          <a:xfrm>
            <a:off x="6542093" y="2743210"/>
            <a:ext cx="2249487" cy="1630363"/>
          </a:xfrm>
          <a:prstGeom prst="rect">
            <a:avLst/>
          </a:prstGeom>
          <a:solidFill>
            <a:srgbClr val="FFFF99">
              <a:alpha val="50195"/>
            </a:srgbClr>
          </a:solidFill>
          <a:ln w="12700">
            <a:solidFill>
              <a:schemeClr val="tx1"/>
            </a:solidFill>
            <a:miter lim="800000"/>
            <a:headEnd/>
            <a:tailEnd/>
          </a:ln>
        </p:spPr>
        <p:txBody>
          <a:bodyPr lIns="89971" tIns="44985" rIns="89971" bIns="44985">
            <a:spAutoFit/>
          </a:bodyPr>
          <a:lstStyle/>
          <a:p>
            <a:pPr algn="ctr" defTabSz="749835" eaLnBrk="0" hangingPunct="0">
              <a:spcBef>
                <a:spcPct val="80000"/>
              </a:spcBef>
              <a:buClr>
                <a:srgbClr val="FF6600"/>
              </a:buClr>
              <a:defRPr/>
            </a:pPr>
            <a:r>
              <a:rPr lang="de-DE" sz="2000" b="1" i="1">
                <a:solidFill>
                  <a:srgbClr val="000000"/>
                </a:solidFill>
              </a:rPr>
              <a:t>Aspergillus </a:t>
            </a:r>
            <a:r>
              <a:rPr lang="de-DE" sz="2000" b="1" i="1" err="1">
                <a:solidFill>
                  <a:srgbClr val="000000"/>
                </a:solidFill>
              </a:rPr>
              <a:t>sp</a:t>
            </a:r>
            <a:r>
              <a:rPr lang="de-DE" sz="2000" b="1" i="1">
                <a:solidFill>
                  <a:srgbClr val="000000"/>
                </a:solidFill>
              </a:rPr>
              <a:t>.</a:t>
            </a:r>
          </a:p>
          <a:p>
            <a:pPr algn="ctr" defTabSz="749835" eaLnBrk="0" hangingPunct="0">
              <a:spcBef>
                <a:spcPct val="50000"/>
              </a:spcBef>
              <a:buClr>
                <a:srgbClr val="FF6600"/>
              </a:buClr>
              <a:defRPr/>
            </a:pPr>
            <a:r>
              <a:rPr lang="de-DE" sz="2000" b="1" i="1">
                <a:solidFill>
                  <a:srgbClr val="000000"/>
                </a:solidFill>
              </a:rPr>
              <a:t>    </a:t>
            </a:r>
            <a:r>
              <a:rPr lang="de-DE" sz="2000" b="1" i="1" err="1">
                <a:solidFill>
                  <a:srgbClr val="000000"/>
                </a:solidFill>
              </a:rPr>
              <a:t>Penicillium</a:t>
            </a:r>
            <a:r>
              <a:rPr lang="de-DE" sz="2000" b="1" i="1">
                <a:solidFill>
                  <a:srgbClr val="000000"/>
                </a:solidFill>
              </a:rPr>
              <a:t> </a:t>
            </a:r>
            <a:r>
              <a:rPr lang="de-DE" sz="2000" b="1" i="1" err="1">
                <a:solidFill>
                  <a:srgbClr val="000000"/>
                </a:solidFill>
              </a:rPr>
              <a:t>sp</a:t>
            </a:r>
            <a:r>
              <a:rPr lang="de-DE" sz="2000" b="1" i="1">
                <a:solidFill>
                  <a:srgbClr val="000000"/>
                </a:solidFill>
              </a:rPr>
              <a:t>.</a:t>
            </a:r>
          </a:p>
          <a:p>
            <a:pPr algn="ctr" defTabSz="749835" eaLnBrk="0" hangingPunct="0">
              <a:spcBef>
                <a:spcPct val="50000"/>
              </a:spcBef>
              <a:buClr>
                <a:srgbClr val="FF6600"/>
              </a:buClr>
              <a:defRPr/>
            </a:pPr>
            <a:r>
              <a:rPr lang="de-DE" sz="2000" b="1" i="1">
                <a:solidFill>
                  <a:srgbClr val="000000"/>
                </a:solidFill>
              </a:rPr>
              <a:t> </a:t>
            </a:r>
            <a:r>
              <a:rPr lang="de-DE" sz="2000" b="1" i="1" err="1">
                <a:solidFill>
                  <a:srgbClr val="C00000"/>
                </a:solidFill>
              </a:rPr>
              <a:t>Fusarium</a:t>
            </a:r>
            <a:r>
              <a:rPr lang="de-DE" sz="2000" b="1" i="1">
                <a:solidFill>
                  <a:srgbClr val="C00000"/>
                </a:solidFill>
              </a:rPr>
              <a:t> </a:t>
            </a:r>
            <a:r>
              <a:rPr lang="de-DE" sz="2000" b="1" i="1" err="1">
                <a:solidFill>
                  <a:srgbClr val="C00000"/>
                </a:solidFill>
              </a:rPr>
              <a:t>sp</a:t>
            </a:r>
            <a:r>
              <a:rPr lang="de-DE" sz="2000" b="1" i="1">
                <a:solidFill>
                  <a:srgbClr val="C00000"/>
                </a:solidFill>
              </a:rPr>
              <a:t>.</a:t>
            </a:r>
          </a:p>
          <a:p>
            <a:pPr algn="ctr" defTabSz="749835" eaLnBrk="0" hangingPunct="0">
              <a:buClr>
                <a:srgbClr val="FF6600"/>
              </a:buClr>
              <a:defRPr/>
            </a:pPr>
            <a:r>
              <a:rPr lang="de-DE" sz="2000" b="1" i="1">
                <a:solidFill>
                  <a:srgbClr val="000000"/>
                </a:solidFill>
              </a:rPr>
              <a:t>……</a:t>
            </a:r>
            <a:endParaRPr lang="en-US" sz="2000" b="1" i="1">
              <a:solidFill>
                <a:srgbClr val="000000"/>
              </a:solidFill>
            </a:endParaRPr>
          </a:p>
        </p:txBody>
      </p:sp>
      <p:pic>
        <p:nvPicPr>
          <p:cNvPr id="140297" name="Picture 5" descr="http://www.ajanovic.com/affiliations/fao_map.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6808" y="6166056"/>
            <a:ext cx="577485" cy="61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39925" y="1125281"/>
            <a:ext cx="4765105" cy="1071399"/>
          </a:xfrm>
          <a:prstGeom prst="rect">
            <a:avLst/>
          </a:prstGeom>
          <a:solidFill>
            <a:srgbClr val="FFFFFF">
              <a:shade val="85000"/>
            </a:srgbClr>
          </a:solidFill>
          <a:ln w="28575">
            <a:solidFill>
              <a:srgbClr val="FF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ustDataLst>
      <p:tags r:id="rId2"/>
    </p:custDataLst>
    <p:extLst>
      <p:ext uri="{BB962C8B-B14F-4D97-AF65-F5344CB8AC3E}">
        <p14:creationId xmlns:p14="http://schemas.microsoft.com/office/powerpoint/2010/main" val="663063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AT"/>
          </a:p>
        </p:txBody>
      </p:sp>
      <p:sp>
        <p:nvSpPr>
          <p:cNvPr id="4" name="Foliennummernplatzhalter 3"/>
          <p:cNvSpPr>
            <a:spLocks noGrp="1"/>
          </p:cNvSpPr>
          <p:nvPr>
            <p:ph type="sldNum" sz="quarter" idx="4294967295"/>
          </p:nvPr>
        </p:nvSpPr>
        <p:spPr>
          <a:xfrm>
            <a:off x="8229605" y="6461171"/>
            <a:ext cx="561975" cy="288925"/>
          </a:xfrm>
          <a:prstGeom prst="rect">
            <a:avLst/>
          </a:prstGeom>
        </p:spPr>
        <p:txBody>
          <a:bodyPr/>
          <a:lstStyle/>
          <a:p>
            <a:fld id="{04D24C15-C1E6-471E-8EE6-34E4C22F7CA2}" type="slidenum">
              <a:rPr lang="en-GB" altLang="de-DE" smtClean="0"/>
              <a:pPr/>
              <a:t>14</a:t>
            </a:fld>
            <a:endParaRPr lang="en-GB" altLang="de-DE"/>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225"/>
            <a:ext cx="2955230" cy="3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5230" y="54161"/>
            <a:ext cx="3056930" cy="3398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54161"/>
            <a:ext cx="3024336" cy="3405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p:nvPr/>
        </p:nvSpPr>
        <p:spPr>
          <a:xfrm>
            <a:off x="361094" y="4096769"/>
            <a:ext cx="8782906" cy="2031325"/>
          </a:xfrm>
          <a:prstGeom prst="rect">
            <a:avLst/>
          </a:prstGeom>
        </p:spPr>
        <p:txBody>
          <a:bodyPr wrap="square">
            <a:spAutoFit/>
          </a:bodyPr>
          <a:lstStyle/>
          <a:p>
            <a:pPr eaLnBrk="0" fontAlgn="base" hangingPunct="0">
              <a:spcBef>
                <a:spcPct val="0"/>
              </a:spcBef>
              <a:spcAft>
                <a:spcPct val="0"/>
              </a:spcAft>
            </a:pPr>
            <a:r>
              <a:rPr lang="en-GB" sz="2800" b="1" smtClean="0">
                <a:solidFill>
                  <a:srgbClr val="008000"/>
                </a:solidFill>
                <a:cs typeface="Calibri" pitchFamily="34" charset="0"/>
              </a:rPr>
              <a:t>Maize</a:t>
            </a:r>
            <a:r>
              <a:rPr lang="en-GB" sz="2800" b="1" smtClean="0">
                <a:cs typeface="Calibri" pitchFamily="34" charset="0"/>
              </a:rPr>
              <a:t>:</a:t>
            </a:r>
            <a:r>
              <a:rPr lang="en-GB" sz="2800" smtClean="0">
                <a:cs typeface="Calibri" pitchFamily="34" charset="0"/>
              </a:rPr>
              <a:t> Map </a:t>
            </a:r>
            <a:r>
              <a:rPr lang="en-GB" sz="2800">
                <a:cs typeface="Calibri" pitchFamily="34" charset="0"/>
              </a:rPr>
              <a:t>reporting the risk for </a:t>
            </a:r>
            <a:r>
              <a:rPr lang="en-GB" sz="2800" err="1">
                <a:solidFill>
                  <a:srgbClr val="FF0000"/>
                </a:solidFill>
                <a:cs typeface="Calibri" pitchFamily="34" charset="0"/>
              </a:rPr>
              <a:t>A</a:t>
            </a:r>
            <a:r>
              <a:rPr lang="en-GB" sz="2800" smtClean="0">
                <a:solidFill>
                  <a:srgbClr val="FF0000"/>
                </a:solidFill>
                <a:cs typeface="Calibri" pitchFamily="34" charset="0"/>
              </a:rPr>
              <a:t>flatoxin </a:t>
            </a:r>
            <a:r>
              <a:rPr lang="en-GB" sz="2800">
                <a:solidFill>
                  <a:srgbClr val="FF0000"/>
                </a:solidFill>
                <a:cs typeface="Calibri" pitchFamily="34" charset="0"/>
              </a:rPr>
              <a:t>B1 </a:t>
            </a:r>
            <a:r>
              <a:rPr lang="en-GB" sz="2800">
                <a:cs typeface="Calibri" pitchFamily="34" charset="0"/>
              </a:rPr>
              <a:t>contamination in maize in the </a:t>
            </a:r>
            <a:r>
              <a:rPr lang="en-GB" sz="2800" smtClean="0">
                <a:cs typeface="Calibri" pitchFamily="34" charset="0"/>
              </a:rPr>
              <a:t>+2 and + </a:t>
            </a:r>
            <a:r>
              <a:rPr lang="en-GB" sz="2800">
                <a:cs typeface="Calibri" pitchFamily="34" charset="0"/>
              </a:rPr>
              <a:t>5 °C </a:t>
            </a:r>
            <a:r>
              <a:rPr lang="en-GB" sz="2800" smtClean="0">
                <a:cs typeface="Calibri" pitchFamily="34" charset="0"/>
              </a:rPr>
              <a:t/>
            </a:r>
            <a:br>
              <a:rPr lang="en-GB" sz="2800" smtClean="0">
                <a:cs typeface="Calibri" pitchFamily="34" charset="0"/>
              </a:rPr>
            </a:br>
            <a:r>
              <a:rPr lang="en-GB" sz="2800" smtClean="0">
                <a:cs typeface="Calibri" pitchFamily="34" charset="0"/>
              </a:rPr>
              <a:t>climate </a:t>
            </a:r>
            <a:r>
              <a:rPr lang="en-GB" sz="2800">
                <a:cs typeface="Calibri" pitchFamily="34" charset="0"/>
              </a:rPr>
              <a:t>change scenario. </a:t>
            </a:r>
            <a:endParaRPr lang="en-GB" sz="2800" smtClean="0">
              <a:cs typeface="Calibri" pitchFamily="34" charset="0"/>
            </a:endParaRPr>
          </a:p>
          <a:p>
            <a:pPr eaLnBrk="0" fontAlgn="base" hangingPunct="0">
              <a:spcBef>
                <a:spcPct val="0"/>
              </a:spcBef>
              <a:spcAft>
                <a:spcPct val="0"/>
              </a:spcAft>
            </a:pPr>
            <a:endParaRPr lang="en-GB" sz="2800">
              <a:cs typeface="Calibri" pitchFamily="34" charset="0"/>
            </a:endParaRPr>
          </a:p>
          <a:p>
            <a:pPr eaLnBrk="0" fontAlgn="base" hangingPunct="0">
              <a:spcBef>
                <a:spcPct val="0"/>
              </a:spcBef>
              <a:spcAft>
                <a:spcPct val="0"/>
              </a:spcAft>
            </a:pPr>
            <a:r>
              <a:rPr lang="en-GB" sz="1400" smtClean="0">
                <a:cs typeface="Calibri" pitchFamily="34" charset="0"/>
              </a:rPr>
              <a:t>Used </a:t>
            </a:r>
            <a:r>
              <a:rPr lang="en-GB" sz="1400">
                <a:cs typeface="Calibri" pitchFamily="34" charset="0"/>
              </a:rPr>
              <a:t>2079 </a:t>
            </a:r>
            <a:r>
              <a:rPr lang="en-GB" sz="1400" smtClean="0">
                <a:cs typeface="Calibri" pitchFamily="34" charset="0"/>
              </a:rPr>
              <a:t>mean </a:t>
            </a:r>
            <a:r>
              <a:rPr lang="en-GB" sz="1400">
                <a:cs typeface="Calibri" pitchFamily="34" charset="0"/>
              </a:rPr>
              <a:t>meteorological </a:t>
            </a:r>
            <a:r>
              <a:rPr lang="en-GB" sz="1400" smtClean="0">
                <a:cs typeface="Calibri" pitchFamily="34" charset="0"/>
              </a:rPr>
              <a:t>conditions relative to existing conditions (</a:t>
            </a:r>
            <a:r>
              <a:rPr lang="en-GB" sz="1400" err="1" smtClean="0">
                <a:cs typeface="Calibri" pitchFamily="34" charset="0"/>
              </a:rPr>
              <a:t>Battilani</a:t>
            </a:r>
            <a:r>
              <a:rPr lang="en-GB" sz="1400" smtClean="0">
                <a:cs typeface="Calibri" pitchFamily="34" charset="0"/>
              </a:rPr>
              <a:t> et al., 2012. EFSA Report</a:t>
            </a:r>
            <a:endParaRPr lang="en-GB" sz="1400">
              <a:cs typeface="Calibri" pitchFamily="34" charset="0"/>
            </a:endParaRPr>
          </a:p>
        </p:txBody>
      </p:sp>
      <p:sp>
        <p:nvSpPr>
          <p:cNvPr id="9" name="TextBox 3"/>
          <p:cNvSpPr txBox="1"/>
          <p:nvPr/>
        </p:nvSpPr>
        <p:spPr>
          <a:xfrm>
            <a:off x="3617171" y="3327375"/>
            <a:ext cx="1224136" cy="461665"/>
          </a:xfrm>
          <a:prstGeom prst="rect">
            <a:avLst/>
          </a:prstGeom>
          <a:noFill/>
        </p:spPr>
        <p:txBody>
          <a:bodyPr wrap="square" rtlCol="0">
            <a:spAutoFit/>
          </a:bodyPr>
          <a:lstStyle/>
          <a:p>
            <a:pPr eaLnBrk="0" fontAlgn="base" hangingPunct="0">
              <a:spcBef>
                <a:spcPct val="0"/>
              </a:spcBef>
              <a:spcAft>
                <a:spcPct val="0"/>
              </a:spcAft>
            </a:pPr>
            <a:r>
              <a:rPr lang="en-GB" sz="2400" smtClean="0">
                <a:latin typeface="+mj-lt"/>
              </a:rPr>
              <a:t>+2</a:t>
            </a:r>
            <a:r>
              <a:rPr lang="en-GB" sz="2400" baseline="30000" smtClean="0">
                <a:latin typeface="+mj-lt"/>
              </a:rPr>
              <a:t>o</a:t>
            </a:r>
            <a:r>
              <a:rPr lang="en-GB" sz="2400" smtClean="0">
                <a:latin typeface="+mj-lt"/>
              </a:rPr>
              <a:t>C</a:t>
            </a:r>
            <a:endParaRPr lang="en-GB" sz="2400">
              <a:latin typeface="+mj-lt"/>
            </a:endParaRPr>
          </a:p>
        </p:txBody>
      </p:sp>
      <p:sp>
        <p:nvSpPr>
          <p:cNvPr id="10" name="TextBox 7"/>
          <p:cNvSpPr txBox="1"/>
          <p:nvPr/>
        </p:nvSpPr>
        <p:spPr>
          <a:xfrm>
            <a:off x="6749690" y="3349485"/>
            <a:ext cx="1224136" cy="461665"/>
          </a:xfrm>
          <a:prstGeom prst="rect">
            <a:avLst/>
          </a:prstGeom>
          <a:noFill/>
        </p:spPr>
        <p:txBody>
          <a:bodyPr wrap="square" rtlCol="0">
            <a:spAutoFit/>
          </a:bodyPr>
          <a:lstStyle/>
          <a:p>
            <a:pPr eaLnBrk="0" fontAlgn="base" hangingPunct="0">
              <a:spcBef>
                <a:spcPct val="0"/>
              </a:spcBef>
              <a:spcAft>
                <a:spcPct val="0"/>
              </a:spcAft>
            </a:pPr>
            <a:r>
              <a:rPr lang="en-GB" sz="2400" smtClean="0">
                <a:solidFill>
                  <a:srgbClr val="FF0000"/>
                </a:solidFill>
              </a:rPr>
              <a:t>+5</a:t>
            </a:r>
            <a:r>
              <a:rPr lang="en-GB" sz="2400" baseline="30000" smtClean="0">
                <a:solidFill>
                  <a:srgbClr val="FF0000"/>
                </a:solidFill>
              </a:rPr>
              <a:t>o</a:t>
            </a:r>
            <a:r>
              <a:rPr lang="en-GB" sz="2400" smtClean="0">
                <a:solidFill>
                  <a:srgbClr val="FF0000"/>
                </a:solidFill>
              </a:rPr>
              <a:t>C</a:t>
            </a:r>
            <a:endParaRPr lang="en-GB" sz="2400">
              <a:solidFill>
                <a:srgbClr val="FF0000"/>
              </a:solidFill>
            </a:endParaRPr>
          </a:p>
        </p:txBody>
      </p:sp>
      <p:pic>
        <p:nvPicPr>
          <p:cNvPr id="11"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1" t="10871" r="3555" b="14033"/>
          <a:stretch/>
        </p:blipFill>
        <p:spPr bwMode="auto">
          <a:xfrm>
            <a:off x="7427420" y="6350044"/>
            <a:ext cx="1615263" cy="41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119709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83159" y="274777"/>
            <a:ext cx="8193087" cy="855662"/>
          </a:xfrm>
        </p:spPr>
        <p:txBody>
          <a:bodyPr>
            <a:normAutofit/>
          </a:bodyPr>
          <a:lstStyle/>
          <a:p>
            <a:r>
              <a:rPr lang="de-AT" sz="4000" dirty="0" smtClean="0">
                <a:latin typeface="Arial Narrow" panose="020B0606020202030204" pitchFamily="34" charset="0"/>
              </a:rPr>
              <a:t>Heavy </a:t>
            </a:r>
            <a:r>
              <a:rPr lang="de-AT" sz="4000" dirty="0" err="1" smtClean="0">
                <a:latin typeface="Arial Narrow" panose="020B0606020202030204" pitchFamily="34" charset="0"/>
              </a:rPr>
              <a:t>drought</a:t>
            </a:r>
            <a:r>
              <a:rPr lang="de-AT" sz="4000" dirty="0" smtClean="0">
                <a:latin typeface="Arial Narrow" panose="020B0606020202030204" pitchFamily="34" charset="0"/>
              </a:rPr>
              <a:t> in 2012</a:t>
            </a:r>
            <a:endParaRPr lang="de-AT" sz="4000" dirty="0">
              <a:latin typeface="Arial Narrow" panose="020B0606020202030204" pitchFamily="34" charset="0"/>
            </a:endParaRPr>
          </a:p>
        </p:txBody>
      </p:sp>
      <p:grpSp>
        <p:nvGrpSpPr>
          <p:cNvPr id="6" name="Gruppieren 5"/>
          <p:cNvGrpSpPr/>
          <p:nvPr/>
        </p:nvGrpSpPr>
        <p:grpSpPr>
          <a:xfrm>
            <a:off x="89451" y="1065696"/>
            <a:ext cx="8400227" cy="5952067"/>
            <a:chOff x="24106" y="1665288"/>
            <a:chExt cx="7052970" cy="4964112"/>
          </a:xfrm>
        </p:grpSpPr>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06" y="1665288"/>
              <a:ext cx="7052970" cy="496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4"/>
            <p:cNvSpPr/>
            <p:nvPr/>
          </p:nvSpPr>
          <p:spPr bwMode="auto">
            <a:xfrm>
              <a:off x="736600" y="1794933"/>
              <a:ext cx="2472267" cy="516467"/>
            </a:xfrm>
            <a:prstGeom prst="rect">
              <a:avLst/>
            </a:prstGeom>
            <a:solidFill>
              <a:schemeClr val="bg1"/>
            </a:solidFill>
            <a:ln>
              <a:noFill/>
            </a:ln>
            <a:effectLst/>
            <a:ex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2400" b="1" i="0" u="none" strike="noStrike" cap="none" normalizeH="0" baseline="0" smtClean="0">
                <a:ln>
                  <a:noFill/>
                </a:ln>
                <a:solidFill>
                  <a:schemeClr val="tx1"/>
                </a:solidFill>
                <a:effectLst/>
                <a:latin typeface="Arial Narrow" pitchFamily="34" charset="0"/>
              </a:endParaRPr>
            </a:p>
          </p:txBody>
        </p:sp>
      </p:grpSp>
      <p:pic>
        <p:nvPicPr>
          <p:cNvPr id="286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6622" y="1045818"/>
            <a:ext cx="4633912" cy="280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894516" y="6108751"/>
            <a:ext cx="7881730" cy="646331"/>
          </a:xfrm>
          <a:prstGeom prst="rect">
            <a:avLst/>
          </a:prstGeom>
        </p:spPr>
        <p:txBody>
          <a:bodyPr wrap="square">
            <a:spAutoFit/>
          </a:bodyPr>
          <a:lstStyle/>
          <a:p>
            <a:r>
              <a:rPr lang="de-AT"/>
              <a:t>Ferenc Bagi, Vera Stojšin, Dragana Budakov, Mila Grahovac</a:t>
            </a:r>
          </a:p>
          <a:p>
            <a:r>
              <a:rPr lang="en-US"/>
              <a:t>University of Novi Sad, Faculty of Agriculture, Serbia</a:t>
            </a:r>
            <a:endParaRPr lang="de-AT"/>
          </a:p>
        </p:txBody>
      </p:sp>
      <p:sp>
        <p:nvSpPr>
          <p:cNvPr id="3" name="Rechteck 2"/>
          <p:cNvSpPr/>
          <p:nvPr/>
        </p:nvSpPr>
        <p:spPr>
          <a:xfrm>
            <a:off x="5223670" y="440244"/>
            <a:ext cx="3647281" cy="461665"/>
          </a:xfrm>
          <a:prstGeom prst="rect">
            <a:avLst/>
          </a:prstGeom>
        </p:spPr>
        <p:txBody>
          <a:bodyPr wrap="none">
            <a:spAutoFit/>
          </a:bodyPr>
          <a:lstStyle/>
          <a:p>
            <a:r>
              <a:rPr lang="en-GB" sz="2400" b="1" dirty="0" smtClean="0">
                <a:solidFill>
                  <a:srgbClr val="FF0000"/>
                </a:solidFill>
                <a:latin typeface="Calibri" pitchFamily="34" charset="0"/>
                <a:cs typeface="Calibri" pitchFamily="34" charset="0"/>
              </a:rPr>
              <a:t>=&gt; Aflatoxin contamination</a:t>
            </a:r>
            <a:endParaRPr lang="en-US" sz="2400" b="1" dirty="0">
              <a:latin typeface="Calibri" pitchFamily="34" charset="0"/>
            </a:endParaRPr>
          </a:p>
        </p:txBody>
      </p:sp>
    </p:spTree>
    <p:custDataLst>
      <p:tags r:id="rId1"/>
    </p:custDataLst>
    <p:extLst>
      <p:ext uri="{BB962C8B-B14F-4D97-AF65-F5344CB8AC3E}">
        <p14:creationId xmlns:p14="http://schemas.microsoft.com/office/powerpoint/2010/main" val="32588276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365127"/>
            <a:ext cx="8515350" cy="900148"/>
          </a:xfrm>
        </p:spPr>
        <p:txBody>
          <a:bodyPr>
            <a:normAutofit/>
          </a:bodyPr>
          <a:lstStyle/>
          <a:p>
            <a:r>
              <a:rPr lang="de-AT" sz="3600" dirty="0" err="1" smtClean="0">
                <a:latin typeface="Arial Narrow" panose="020B0606020202030204" pitchFamily="34" charset="0"/>
              </a:rPr>
              <a:t>Catastrophic</a:t>
            </a:r>
            <a:r>
              <a:rPr lang="de-AT" sz="3600" dirty="0" smtClean="0">
                <a:latin typeface="Arial Narrow" panose="020B0606020202030204" pitchFamily="34" charset="0"/>
              </a:rPr>
              <a:t> </a:t>
            </a:r>
            <a:r>
              <a:rPr lang="de-AT" sz="3600" dirty="0" err="1" smtClean="0">
                <a:latin typeface="Arial Narrow" panose="020B0606020202030204" pitchFamily="34" charset="0"/>
              </a:rPr>
              <a:t>floods</a:t>
            </a:r>
            <a:r>
              <a:rPr lang="de-AT" sz="3600" dirty="0" smtClean="0">
                <a:latin typeface="Arial Narrow" panose="020B0606020202030204" pitchFamily="34" charset="0"/>
              </a:rPr>
              <a:t> </a:t>
            </a:r>
            <a:r>
              <a:rPr lang="de-AT" sz="3600" dirty="0" err="1" smtClean="0">
                <a:latin typeface="Arial Narrow" panose="020B0606020202030204" pitchFamily="34" charset="0"/>
              </a:rPr>
              <a:t>and</a:t>
            </a:r>
            <a:r>
              <a:rPr lang="de-AT" sz="3600" dirty="0" smtClean="0">
                <a:latin typeface="Arial Narrow" panose="020B0606020202030204" pitchFamily="34" charset="0"/>
              </a:rPr>
              <a:t> </a:t>
            </a:r>
            <a:r>
              <a:rPr lang="de-AT" sz="3600" dirty="0" err="1" smtClean="0">
                <a:latin typeface="Arial Narrow" panose="020B0606020202030204" pitchFamily="34" charset="0"/>
              </a:rPr>
              <a:t>rainy</a:t>
            </a:r>
            <a:r>
              <a:rPr lang="de-AT" sz="3600" dirty="0" smtClean="0">
                <a:latin typeface="Arial Narrow" panose="020B0606020202030204" pitchFamily="34" charset="0"/>
              </a:rPr>
              <a:t> </a:t>
            </a:r>
            <a:r>
              <a:rPr lang="de-AT" sz="3600" dirty="0" err="1" smtClean="0">
                <a:latin typeface="Arial Narrow" panose="020B0606020202030204" pitchFamily="34" charset="0"/>
              </a:rPr>
              <a:t>summer</a:t>
            </a:r>
            <a:r>
              <a:rPr lang="cs-CZ" sz="3600" dirty="0" smtClean="0">
                <a:latin typeface="Arial Narrow" panose="020B0606020202030204" pitchFamily="34" charset="0"/>
              </a:rPr>
              <a:t> in 2014</a:t>
            </a:r>
            <a:endParaRPr lang="de-AT" sz="3600" dirty="0">
              <a:latin typeface="Arial Narrow" panose="020B0606020202030204" pitchFamily="34" charset="0"/>
            </a:endParaRPr>
          </a:p>
        </p:txBody>
      </p:sp>
      <p:sp>
        <p:nvSpPr>
          <p:cNvPr id="5" name="Rechteck 4"/>
          <p:cNvSpPr/>
          <p:nvPr/>
        </p:nvSpPr>
        <p:spPr>
          <a:xfrm>
            <a:off x="1013791" y="6138565"/>
            <a:ext cx="7881730" cy="646331"/>
          </a:xfrm>
          <a:prstGeom prst="rect">
            <a:avLst/>
          </a:prstGeom>
        </p:spPr>
        <p:txBody>
          <a:bodyPr wrap="square">
            <a:spAutoFit/>
          </a:bodyPr>
          <a:lstStyle/>
          <a:p>
            <a:r>
              <a:rPr lang="de-AT"/>
              <a:t>Ferenc Bagi, Vera Stojšin, Dragana Budakov, Mila Grahovac</a:t>
            </a:r>
          </a:p>
          <a:p>
            <a:r>
              <a:rPr lang="en-US"/>
              <a:t>University of Novi Sad, Faculty of Agriculture, Serbia</a:t>
            </a:r>
            <a:endParaRPr lang="de-AT"/>
          </a:p>
        </p:txBody>
      </p:sp>
      <p:pic>
        <p:nvPicPr>
          <p:cNvPr id="266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7874"/>
          <a:stretch/>
        </p:blipFill>
        <p:spPr bwMode="auto">
          <a:xfrm>
            <a:off x="397565" y="1600199"/>
            <a:ext cx="8187491" cy="4124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736599" y="1110140"/>
            <a:ext cx="7606826" cy="400110"/>
          </a:xfrm>
          <a:prstGeom prst="rect">
            <a:avLst/>
          </a:prstGeom>
          <a:noFill/>
        </p:spPr>
        <p:txBody>
          <a:bodyPr wrap="none" rtlCol="0">
            <a:spAutoFit/>
          </a:bodyPr>
          <a:lstStyle/>
          <a:p>
            <a:r>
              <a:rPr lang="de-AT" sz="2000" dirty="0" smtClean="0"/>
              <a:t>=&gt; </a:t>
            </a:r>
            <a:r>
              <a:rPr lang="de-AT" sz="2000" dirty="0" err="1" smtClean="0"/>
              <a:t>Very</a:t>
            </a:r>
            <a:r>
              <a:rPr lang="de-AT" sz="2000" dirty="0" smtClean="0"/>
              <a:t> </a:t>
            </a:r>
            <a:r>
              <a:rPr lang="de-AT" sz="2000" dirty="0" err="1" smtClean="0"/>
              <a:t>low</a:t>
            </a:r>
            <a:r>
              <a:rPr lang="de-AT" sz="2000" dirty="0" smtClean="0"/>
              <a:t> </a:t>
            </a:r>
            <a:r>
              <a:rPr lang="de-AT" sz="2000" dirty="0" err="1" smtClean="0"/>
              <a:t>levels</a:t>
            </a:r>
            <a:r>
              <a:rPr lang="de-AT" sz="2000" dirty="0" smtClean="0"/>
              <a:t> </a:t>
            </a:r>
            <a:r>
              <a:rPr lang="de-AT" sz="2000" dirty="0" err="1" smtClean="0"/>
              <a:t>of</a:t>
            </a:r>
            <a:r>
              <a:rPr lang="de-AT" sz="2000" dirty="0" smtClean="0"/>
              <a:t> </a:t>
            </a:r>
            <a:r>
              <a:rPr lang="de-AT" sz="2000" dirty="0" err="1" smtClean="0"/>
              <a:t>aflatoxin</a:t>
            </a:r>
            <a:r>
              <a:rPr lang="de-AT" sz="2000" dirty="0" smtClean="0"/>
              <a:t> B1 in </a:t>
            </a:r>
            <a:r>
              <a:rPr lang="de-AT" sz="2000" dirty="0" err="1" smtClean="0"/>
              <a:t>maize</a:t>
            </a:r>
            <a:r>
              <a:rPr lang="de-AT" sz="2000" dirty="0" smtClean="0"/>
              <a:t> </a:t>
            </a:r>
            <a:r>
              <a:rPr lang="de-AT" sz="2000" b="1" dirty="0" smtClean="0"/>
              <a:t>BUT high </a:t>
            </a:r>
            <a:r>
              <a:rPr lang="de-AT" sz="2000" b="1" dirty="0" smtClean="0">
                <a:solidFill>
                  <a:srgbClr val="FF0000"/>
                </a:solidFill>
              </a:rPr>
              <a:t>DON </a:t>
            </a:r>
            <a:r>
              <a:rPr lang="de-AT" sz="2000" b="1" dirty="0" err="1" smtClean="0">
                <a:solidFill>
                  <a:srgbClr val="FF0000"/>
                </a:solidFill>
              </a:rPr>
              <a:t>levels</a:t>
            </a:r>
            <a:endParaRPr lang="de-AT" sz="2000" b="1" dirty="0">
              <a:solidFill>
                <a:srgbClr val="FF0000"/>
              </a:solidFill>
            </a:endParaRPr>
          </a:p>
        </p:txBody>
      </p:sp>
    </p:spTree>
    <p:custDataLst>
      <p:tags r:id="rId1"/>
    </p:custDataLst>
    <p:extLst>
      <p:ext uri="{BB962C8B-B14F-4D97-AF65-F5344CB8AC3E}">
        <p14:creationId xmlns:p14="http://schemas.microsoft.com/office/powerpoint/2010/main" val="24897804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p:cNvGrpSpPr/>
          <p:nvPr/>
        </p:nvGrpSpPr>
        <p:grpSpPr>
          <a:xfrm>
            <a:off x="976874" y="1105915"/>
            <a:ext cx="8018344" cy="5112568"/>
            <a:chOff x="935596" y="728700"/>
            <a:chExt cx="8018344" cy="5112568"/>
          </a:xfrm>
        </p:grpSpPr>
        <p:pic>
          <p:nvPicPr>
            <p:cNvPr id="5" name="Picture 2" descr="http://blogs.avg.com/wp-content/uploads/2012/05/38071424.jpg"/>
            <p:cNvPicPr>
              <a:picLocks noChangeAspect="1" noChangeArrowheads="1"/>
            </p:cNvPicPr>
            <p:nvPr/>
          </p:nvPicPr>
          <p:blipFill>
            <a:blip r:embed="rId3" cstate="print"/>
            <a:srcRect/>
            <a:stretch>
              <a:fillRect/>
            </a:stretch>
          </p:blipFill>
          <p:spPr bwMode="auto">
            <a:xfrm>
              <a:off x="935596" y="728700"/>
              <a:ext cx="8018344" cy="5112568"/>
            </a:xfrm>
            <a:prstGeom prst="rect">
              <a:avLst/>
            </a:prstGeom>
            <a:noFill/>
          </p:spPr>
        </p:pic>
        <p:pic>
          <p:nvPicPr>
            <p:cNvPr id="6" name="Picture 3"/>
            <p:cNvPicPr>
              <a:picLocks noChangeAspect="1" noChangeArrowheads="1"/>
            </p:cNvPicPr>
            <p:nvPr/>
          </p:nvPicPr>
          <p:blipFill>
            <a:blip r:embed="rId4" cstate="print"/>
            <a:srcRect/>
            <a:stretch>
              <a:fillRect/>
            </a:stretch>
          </p:blipFill>
          <p:spPr bwMode="auto">
            <a:xfrm>
              <a:off x="1943708" y="2276871"/>
              <a:ext cx="1368152" cy="293983"/>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1835696" y="3140968"/>
              <a:ext cx="1368152" cy="365991"/>
            </a:xfrm>
            <a:prstGeom prst="rect">
              <a:avLst/>
            </a:prstGeom>
            <a:noFill/>
            <a:ln w="9525">
              <a:noFill/>
              <a:miter lim="800000"/>
              <a:headEnd/>
              <a:tailEnd/>
            </a:ln>
          </p:spPr>
        </p:pic>
        <p:pic>
          <p:nvPicPr>
            <p:cNvPr id="8" name="Picture 3"/>
            <p:cNvPicPr>
              <a:picLocks noChangeAspect="1" noChangeArrowheads="1"/>
            </p:cNvPicPr>
            <p:nvPr/>
          </p:nvPicPr>
          <p:blipFill>
            <a:blip r:embed="rId4" cstate="print"/>
            <a:srcRect/>
            <a:stretch>
              <a:fillRect/>
            </a:stretch>
          </p:blipFill>
          <p:spPr bwMode="auto">
            <a:xfrm>
              <a:off x="4535995" y="3068960"/>
              <a:ext cx="2848471" cy="612068"/>
            </a:xfrm>
            <a:prstGeom prst="rect">
              <a:avLst/>
            </a:prstGeom>
            <a:noFill/>
            <a:ln w="9525">
              <a:noFill/>
              <a:miter lim="800000"/>
              <a:headEnd/>
              <a:tailEnd/>
            </a:ln>
          </p:spPr>
        </p:pic>
        <p:pic>
          <p:nvPicPr>
            <p:cNvPr id="9" name="Picture 3"/>
            <p:cNvPicPr>
              <a:picLocks noChangeAspect="1" noChangeArrowheads="1"/>
            </p:cNvPicPr>
            <p:nvPr/>
          </p:nvPicPr>
          <p:blipFill>
            <a:blip r:embed="rId4" cstate="print"/>
            <a:srcRect/>
            <a:stretch>
              <a:fillRect/>
            </a:stretch>
          </p:blipFill>
          <p:spPr bwMode="auto">
            <a:xfrm>
              <a:off x="3131840" y="3429000"/>
              <a:ext cx="3276364" cy="612068"/>
            </a:xfrm>
            <a:prstGeom prst="rect">
              <a:avLst/>
            </a:prstGeom>
            <a:noFill/>
            <a:ln w="9525">
              <a:noFill/>
              <a:miter lim="800000"/>
              <a:headEnd/>
              <a:tailEnd/>
            </a:ln>
          </p:spPr>
        </p:pic>
        <p:pic>
          <p:nvPicPr>
            <p:cNvPr id="10" name="Picture 3"/>
            <p:cNvPicPr>
              <a:picLocks noChangeAspect="1" noChangeArrowheads="1"/>
            </p:cNvPicPr>
            <p:nvPr/>
          </p:nvPicPr>
          <p:blipFill>
            <a:blip r:embed="rId4" cstate="print"/>
            <a:srcRect/>
            <a:stretch>
              <a:fillRect/>
            </a:stretch>
          </p:blipFill>
          <p:spPr bwMode="auto">
            <a:xfrm>
              <a:off x="5724128" y="3825044"/>
              <a:ext cx="1084275" cy="648072"/>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srcRect/>
            <a:stretch>
              <a:fillRect/>
            </a:stretch>
          </p:blipFill>
          <p:spPr bwMode="auto">
            <a:xfrm>
              <a:off x="5256076" y="2600908"/>
              <a:ext cx="1980221" cy="432048"/>
            </a:xfrm>
            <a:prstGeom prst="rect">
              <a:avLst/>
            </a:prstGeom>
            <a:noFill/>
            <a:ln w="9525">
              <a:noFill/>
              <a:miter lim="800000"/>
              <a:headEnd/>
              <a:tailEnd/>
            </a:ln>
          </p:spPr>
        </p:pic>
        <p:pic>
          <p:nvPicPr>
            <p:cNvPr id="12" name="Picture 3"/>
            <p:cNvPicPr>
              <a:picLocks noChangeAspect="1" noChangeArrowheads="1"/>
            </p:cNvPicPr>
            <p:nvPr/>
          </p:nvPicPr>
          <p:blipFill>
            <a:blip r:embed="rId4" cstate="print"/>
            <a:srcRect/>
            <a:stretch>
              <a:fillRect/>
            </a:stretch>
          </p:blipFill>
          <p:spPr bwMode="auto">
            <a:xfrm>
              <a:off x="4103948" y="1664804"/>
              <a:ext cx="792088" cy="396044"/>
            </a:xfrm>
            <a:prstGeom prst="rect">
              <a:avLst/>
            </a:prstGeom>
            <a:noFill/>
            <a:ln w="9525">
              <a:noFill/>
              <a:miter lim="800000"/>
              <a:headEnd/>
              <a:tailEnd/>
            </a:ln>
          </p:spPr>
        </p:pic>
        <p:pic>
          <p:nvPicPr>
            <p:cNvPr id="13" name="Picture 3"/>
            <p:cNvPicPr>
              <a:picLocks noChangeAspect="1" noChangeArrowheads="1"/>
            </p:cNvPicPr>
            <p:nvPr/>
          </p:nvPicPr>
          <p:blipFill>
            <a:blip r:embed="rId4" cstate="print"/>
            <a:srcRect/>
            <a:stretch>
              <a:fillRect/>
            </a:stretch>
          </p:blipFill>
          <p:spPr bwMode="auto">
            <a:xfrm>
              <a:off x="1691680" y="2348880"/>
              <a:ext cx="720080" cy="365991"/>
            </a:xfrm>
            <a:prstGeom prst="rect">
              <a:avLst/>
            </a:prstGeom>
            <a:noFill/>
            <a:ln w="9525">
              <a:noFill/>
              <a:miter lim="800000"/>
              <a:headEnd/>
              <a:tailEnd/>
            </a:ln>
          </p:spPr>
        </p:pic>
        <p:pic>
          <p:nvPicPr>
            <p:cNvPr id="14" name="Picture 3"/>
            <p:cNvPicPr>
              <a:picLocks noChangeAspect="1" noChangeArrowheads="1"/>
            </p:cNvPicPr>
            <p:nvPr/>
          </p:nvPicPr>
          <p:blipFill>
            <a:blip r:embed="rId4" cstate="print"/>
            <a:srcRect/>
            <a:stretch>
              <a:fillRect/>
            </a:stretch>
          </p:blipFill>
          <p:spPr bwMode="auto">
            <a:xfrm>
              <a:off x="2843808" y="4221088"/>
              <a:ext cx="1872208" cy="792088"/>
            </a:xfrm>
            <a:prstGeom prst="rect">
              <a:avLst/>
            </a:prstGeom>
            <a:noFill/>
            <a:ln w="9525">
              <a:noFill/>
              <a:miter lim="800000"/>
              <a:headEnd/>
              <a:tailEnd/>
            </a:ln>
          </p:spPr>
        </p:pic>
        <p:pic>
          <p:nvPicPr>
            <p:cNvPr id="15" name="Picture 3"/>
            <p:cNvPicPr>
              <a:picLocks noChangeAspect="1" noChangeArrowheads="1"/>
            </p:cNvPicPr>
            <p:nvPr/>
          </p:nvPicPr>
          <p:blipFill>
            <a:blip r:embed="rId4" cstate="print"/>
            <a:srcRect/>
            <a:stretch>
              <a:fillRect/>
            </a:stretch>
          </p:blipFill>
          <p:spPr bwMode="auto">
            <a:xfrm>
              <a:off x="3347864" y="4689140"/>
              <a:ext cx="648072" cy="648072"/>
            </a:xfrm>
            <a:prstGeom prst="rect">
              <a:avLst/>
            </a:prstGeom>
            <a:noFill/>
            <a:ln w="9525">
              <a:noFill/>
              <a:miter lim="800000"/>
              <a:headEnd/>
              <a:tailEnd/>
            </a:ln>
          </p:spPr>
        </p:pic>
        <p:pic>
          <p:nvPicPr>
            <p:cNvPr id="16" name="Picture 3"/>
            <p:cNvPicPr>
              <a:picLocks noChangeAspect="1" noChangeArrowheads="1"/>
            </p:cNvPicPr>
            <p:nvPr/>
          </p:nvPicPr>
          <p:blipFill>
            <a:blip r:embed="rId4" cstate="print"/>
            <a:srcRect/>
            <a:stretch>
              <a:fillRect/>
            </a:stretch>
          </p:blipFill>
          <p:spPr bwMode="auto">
            <a:xfrm>
              <a:off x="3059832" y="4401108"/>
              <a:ext cx="648072" cy="648072"/>
            </a:xfrm>
            <a:prstGeom prst="rect">
              <a:avLst/>
            </a:prstGeom>
            <a:noFill/>
            <a:ln w="9525">
              <a:noFill/>
              <a:miter lim="800000"/>
              <a:headEnd/>
              <a:tailEnd/>
            </a:ln>
          </p:spPr>
        </p:pic>
        <p:pic>
          <p:nvPicPr>
            <p:cNvPr id="17" name="Picture 3"/>
            <p:cNvPicPr>
              <a:picLocks noChangeAspect="1" noChangeArrowheads="1"/>
            </p:cNvPicPr>
            <p:nvPr/>
          </p:nvPicPr>
          <p:blipFill>
            <a:blip r:embed="rId4" cstate="print"/>
            <a:srcRect/>
            <a:stretch>
              <a:fillRect/>
            </a:stretch>
          </p:blipFill>
          <p:spPr bwMode="auto">
            <a:xfrm>
              <a:off x="3635896" y="4401108"/>
              <a:ext cx="648072" cy="648072"/>
            </a:xfrm>
            <a:prstGeom prst="rect">
              <a:avLst/>
            </a:prstGeom>
            <a:noFill/>
            <a:ln w="9525">
              <a:noFill/>
              <a:miter lim="800000"/>
              <a:headEnd/>
              <a:tailEnd/>
            </a:ln>
          </p:spPr>
        </p:pic>
        <p:pic>
          <p:nvPicPr>
            <p:cNvPr id="18" name="Picture 3"/>
            <p:cNvPicPr>
              <a:picLocks noChangeAspect="1" noChangeArrowheads="1"/>
            </p:cNvPicPr>
            <p:nvPr/>
          </p:nvPicPr>
          <p:blipFill>
            <a:blip r:embed="rId4" cstate="print"/>
            <a:srcRect/>
            <a:stretch>
              <a:fillRect/>
            </a:stretch>
          </p:blipFill>
          <p:spPr bwMode="auto">
            <a:xfrm>
              <a:off x="7596336" y="3140967"/>
              <a:ext cx="900100" cy="469617"/>
            </a:xfrm>
            <a:prstGeom prst="rect">
              <a:avLst/>
            </a:prstGeom>
            <a:noFill/>
            <a:ln w="9525">
              <a:noFill/>
              <a:miter lim="800000"/>
              <a:headEnd/>
              <a:tailEnd/>
            </a:ln>
          </p:spPr>
        </p:pic>
      </p:grpSp>
      <p:sp>
        <p:nvSpPr>
          <p:cNvPr id="19" name="Elipsa 18"/>
          <p:cNvSpPr/>
          <p:nvPr/>
        </p:nvSpPr>
        <p:spPr>
          <a:xfrm>
            <a:off x="7200292" y="4157544"/>
            <a:ext cx="396044" cy="333037"/>
          </a:xfrm>
          <a:prstGeom prst="ellipse">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Elipsa 19"/>
          <p:cNvSpPr/>
          <p:nvPr/>
        </p:nvSpPr>
        <p:spPr>
          <a:xfrm>
            <a:off x="4139952" y="2609372"/>
            <a:ext cx="432048" cy="360040"/>
          </a:xfrm>
          <a:prstGeom prst="ellipse">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Elipsa 20"/>
          <p:cNvSpPr/>
          <p:nvPr/>
        </p:nvSpPr>
        <p:spPr>
          <a:xfrm>
            <a:off x="4535996" y="2861400"/>
            <a:ext cx="450050" cy="315035"/>
          </a:xfrm>
          <a:prstGeom prst="ellipse">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Elipsa 21"/>
          <p:cNvSpPr/>
          <p:nvPr/>
        </p:nvSpPr>
        <p:spPr>
          <a:xfrm>
            <a:off x="6552220" y="4841620"/>
            <a:ext cx="360040" cy="360040"/>
          </a:xfrm>
          <a:prstGeom prst="ellipse">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Přímá spojovací šipka 22"/>
          <p:cNvCxnSpPr/>
          <p:nvPr/>
        </p:nvCxnSpPr>
        <p:spPr>
          <a:xfrm>
            <a:off x="2453038" y="1429951"/>
            <a:ext cx="1758922" cy="1179421"/>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4" name="Přímá spojovací šipka 23"/>
          <p:cNvCxnSpPr/>
          <p:nvPr/>
        </p:nvCxnSpPr>
        <p:spPr>
          <a:xfrm flipH="1">
            <a:off x="4896036" y="1429951"/>
            <a:ext cx="1008112" cy="1503457"/>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5" name="Přímá spojovací šipka 24"/>
          <p:cNvCxnSpPr>
            <a:endCxn id="22" idx="3"/>
          </p:cNvCxnSpPr>
          <p:nvPr/>
        </p:nvCxnSpPr>
        <p:spPr>
          <a:xfrm flipV="1">
            <a:off x="5765406" y="5148933"/>
            <a:ext cx="839541" cy="1239992"/>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6" name="Přímá spojovací šipka 25"/>
          <p:cNvCxnSpPr/>
          <p:nvPr/>
        </p:nvCxnSpPr>
        <p:spPr>
          <a:xfrm flipH="1">
            <a:off x="7469043" y="2861400"/>
            <a:ext cx="523337" cy="1260141"/>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7" name="TextovéPole 26"/>
          <p:cNvSpPr txBox="1"/>
          <p:nvPr/>
        </p:nvSpPr>
        <p:spPr>
          <a:xfrm>
            <a:off x="631116" y="1025196"/>
            <a:ext cx="2628292" cy="584775"/>
          </a:xfrm>
          <a:prstGeom prst="rect">
            <a:avLst/>
          </a:prstGeom>
          <a:noFill/>
        </p:spPr>
        <p:txBody>
          <a:bodyPr wrap="square" rtlCol="0">
            <a:spAutoFit/>
          </a:bodyPr>
          <a:lstStyle/>
          <a:p>
            <a:r>
              <a:rPr lang="cs-CZ" sz="3200" b="1" dirty="0" err="1" smtClean="0">
                <a:solidFill>
                  <a:srgbClr val="FF0000"/>
                </a:solidFill>
                <a:effectLst>
                  <a:outerShdw blurRad="38100" dist="38100" dir="2700000" algn="tl">
                    <a:srgbClr val="000000">
                      <a:alpha val="43137"/>
                    </a:srgbClr>
                  </a:outerShdw>
                </a:effectLst>
              </a:rPr>
              <a:t>Locality</a:t>
            </a:r>
            <a:r>
              <a:rPr lang="cs-CZ" sz="3200" b="1" dirty="0" smtClean="0">
                <a:solidFill>
                  <a:srgbClr val="FF0000"/>
                </a:solidFill>
                <a:effectLst>
                  <a:outerShdw blurRad="38100" dist="38100" dir="2700000" algn="tl">
                    <a:srgbClr val="000000">
                      <a:alpha val="43137"/>
                    </a:srgbClr>
                  </a:outerShdw>
                </a:effectLst>
              </a:rPr>
              <a:t> 1</a:t>
            </a:r>
            <a:endParaRPr lang="en-US" sz="3200" b="1" dirty="0">
              <a:solidFill>
                <a:srgbClr val="FF0000"/>
              </a:solidFill>
              <a:effectLst>
                <a:outerShdw blurRad="38100" dist="38100" dir="2700000" algn="tl">
                  <a:srgbClr val="000000">
                    <a:alpha val="43137"/>
                  </a:srgbClr>
                </a:outerShdw>
              </a:effectLst>
            </a:endParaRPr>
          </a:p>
        </p:txBody>
      </p:sp>
      <p:sp>
        <p:nvSpPr>
          <p:cNvPr id="28" name="TextovéPole 27"/>
          <p:cNvSpPr txBox="1"/>
          <p:nvPr/>
        </p:nvSpPr>
        <p:spPr>
          <a:xfrm>
            <a:off x="5886146" y="1025195"/>
            <a:ext cx="2628292" cy="584775"/>
          </a:xfrm>
          <a:prstGeom prst="rect">
            <a:avLst/>
          </a:prstGeom>
          <a:noFill/>
        </p:spPr>
        <p:txBody>
          <a:bodyPr wrap="square" rtlCol="0">
            <a:spAutoFit/>
          </a:bodyPr>
          <a:lstStyle/>
          <a:p>
            <a:r>
              <a:rPr lang="cs-CZ" sz="3200" b="1" dirty="0" err="1" smtClean="0">
                <a:solidFill>
                  <a:srgbClr val="FF0000"/>
                </a:solidFill>
                <a:effectLst>
                  <a:outerShdw blurRad="38100" dist="38100" dir="2700000" algn="tl">
                    <a:srgbClr val="000000">
                      <a:alpha val="43137"/>
                    </a:srgbClr>
                  </a:outerShdw>
                </a:effectLst>
              </a:rPr>
              <a:t>Locality</a:t>
            </a:r>
            <a:r>
              <a:rPr lang="cs-CZ" sz="3200" b="1" dirty="0" smtClean="0">
                <a:solidFill>
                  <a:srgbClr val="FF0000"/>
                </a:solidFill>
                <a:effectLst>
                  <a:outerShdw blurRad="38100" dist="38100" dir="2700000" algn="tl">
                    <a:srgbClr val="000000">
                      <a:alpha val="43137"/>
                    </a:srgbClr>
                  </a:outerShdw>
                </a:effectLst>
              </a:rPr>
              <a:t> 2</a:t>
            </a:r>
            <a:endParaRPr lang="en-US" sz="3200" b="1" dirty="0">
              <a:solidFill>
                <a:srgbClr val="FF0000"/>
              </a:solidFill>
              <a:effectLst>
                <a:outerShdw blurRad="38100" dist="38100" dir="2700000" algn="tl">
                  <a:srgbClr val="000000">
                    <a:alpha val="43137"/>
                  </a:srgbClr>
                </a:outerShdw>
              </a:effectLst>
            </a:endParaRPr>
          </a:p>
        </p:txBody>
      </p:sp>
      <p:sp>
        <p:nvSpPr>
          <p:cNvPr id="29" name="TextovéPole 28"/>
          <p:cNvSpPr txBox="1"/>
          <p:nvPr/>
        </p:nvSpPr>
        <p:spPr>
          <a:xfrm>
            <a:off x="3923928" y="6281780"/>
            <a:ext cx="2628292" cy="584775"/>
          </a:xfrm>
          <a:prstGeom prst="rect">
            <a:avLst/>
          </a:prstGeom>
          <a:noFill/>
        </p:spPr>
        <p:txBody>
          <a:bodyPr wrap="square" rtlCol="0">
            <a:spAutoFit/>
          </a:bodyPr>
          <a:lstStyle/>
          <a:p>
            <a:r>
              <a:rPr lang="cs-CZ" sz="3200" b="1" dirty="0" err="1" smtClean="0">
                <a:solidFill>
                  <a:srgbClr val="FF0000"/>
                </a:solidFill>
                <a:effectLst>
                  <a:outerShdw blurRad="38100" dist="38100" dir="2700000" algn="tl">
                    <a:srgbClr val="000000">
                      <a:alpha val="43137"/>
                    </a:srgbClr>
                  </a:outerShdw>
                </a:effectLst>
              </a:rPr>
              <a:t>Locality</a:t>
            </a:r>
            <a:r>
              <a:rPr lang="cs-CZ" sz="3200" b="1" dirty="0" smtClean="0">
                <a:solidFill>
                  <a:srgbClr val="FF0000"/>
                </a:solidFill>
                <a:effectLst>
                  <a:outerShdw blurRad="38100" dist="38100" dir="2700000" algn="tl">
                    <a:srgbClr val="000000">
                      <a:alpha val="43137"/>
                    </a:srgbClr>
                  </a:outerShdw>
                </a:effectLst>
              </a:rPr>
              <a:t> 3</a:t>
            </a:r>
            <a:endParaRPr lang="en-US" sz="3200" b="1" dirty="0">
              <a:solidFill>
                <a:srgbClr val="FF0000"/>
              </a:solidFill>
              <a:effectLst>
                <a:outerShdw blurRad="38100" dist="38100" dir="2700000" algn="tl">
                  <a:srgbClr val="000000">
                    <a:alpha val="43137"/>
                  </a:srgbClr>
                </a:outerShdw>
              </a:effectLst>
            </a:endParaRPr>
          </a:p>
        </p:txBody>
      </p:sp>
      <p:sp>
        <p:nvSpPr>
          <p:cNvPr id="30" name="TextovéPole 29"/>
          <p:cNvSpPr txBox="1"/>
          <p:nvPr/>
        </p:nvSpPr>
        <p:spPr>
          <a:xfrm>
            <a:off x="7057863" y="2216302"/>
            <a:ext cx="2086137" cy="584775"/>
          </a:xfrm>
          <a:prstGeom prst="rect">
            <a:avLst/>
          </a:prstGeom>
          <a:noFill/>
        </p:spPr>
        <p:txBody>
          <a:bodyPr wrap="square" rtlCol="0">
            <a:spAutoFit/>
          </a:bodyPr>
          <a:lstStyle/>
          <a:p>
            <a:r>
              <a:rPr lang="cs-CZ" sz="3200" b="1" dirty="0" err="1" smtClean="0">
                <a:solidFill>
                  <a:srgbClr val="FF0000"/>
                </a:solidFill>
                <a:effectLst>
                  <a:outerShdw blurRad="38100" dist="38100" dir="2700000" algn="tl">
                    <a:srgbClr val="000000">
                      <a:alpha val="43137"/>
                    </a:srgbClr>
                  </a:outerShdw>
                </a:effectLst>
              </a:rPr>
              <a:t>Locality</a:t>
            </a:r>
            <a:r>
              <a:rPr lang="cs-CZ" sz="3200" b="1" dirty="0" smtClean="0">
                <a:solidFill>
                  <a:srgbClr val="FF0000"/>
                </a:solidFill>
                <a:effectLst>
                  <a:outerShdw blurRad="38100" dist="38100" dir="2700000" algn="tl">
                    <a:srgbClr val="000000">
                      <a:alpha val="43137"/>
                    </a:srgbClr>
                  </a:outerShdw>
                </a:effectLst>
              </a:rPr>
              <a:t> 4</a:t>
            </a:r>
            <a:endParaRPr lang="en-US" sz="3200" b="1" dirty="0">
              <a:solidFill>
                <a:srgbClr val="FF0000"/>
              </a:solidFill>
              <a:effectLst>
                <a:outerShdw blurRad="38100" dist="38100" dir="2700000" algn="tl">
                  <a:srgbClr val="000000">
                    <a:alpha val="43137"/>
                  </a:srgbClr>
                </a:outerShdw>
              </a:effectLst>
            </a:endParaRPr>
          </a:p>
        </p:txBody>
      </p:sp>
      <p:sp>
        <p:nvSpPr>
          <p:cNvPr id="32" name="Obdélník 31"/>
          <p:cNvSpPr/>
          <p:nvPr/>
        </p:nvSpPr>
        <p:spPr>
          <a:xfrm>
            <a:off x="0" y="0"/>
            <a:ext cx="9144000" cy="18864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ovéPole 1"/>
          <p:cNvSpPr txBox="1"/>
          <p:nvPr/>
        </p:nvSpPr>
        <p:spPr>
          <a:xfrm>
            <a:off x="2711173" y="3877352"/>
            <a:ext cx="2657651" cy="523220"/>
          </a:xfrm>
          <a:prstGeom prst="rect">
            <a:avLst/>
          </a:prstGeom>
          <a:noFill/>
        </p:spPr>
        <p:txBody>
          <a:bodyPr wrap="none" rtlCol="0">
            <a:spAutoFit/>
          </a:bodyPr>
          <a:lstStyle/>
          <a:p>
            <a:r>
              <a:rPr lang="cs-CZ" sz="2800" b="1" dirty="0" smtClean="0">
                <a:solidFill>
                  <a:srgbClr val="00B0F0"/>
                </a:solidFill>
              </a:rPr>
              <a:t>CZECH REPUBLIC</a:t>
            </a:r>
            <a:endParaRPr lang="cs-CZ" sz="2800" b="1" dirty="0">
              <a:solidFill>
                <a:srgbClr val="00B0F0"/>
              </a:solidFill>
            </a:endParaRPr>
          </a:p>
        </p:txBody>
      </p:sp>
      <p:sp>
        <p:nvSpPr>
          <p:cNvPr id="34" name="TextovéPole 33"/>
          <p:cNvSpPr txBox="1"/>
          <p:nvPr/>
        </p:nvSpPr>
        <p:spPr>
          <a:xfrm>
            <a:off x="537310" y="389050"/>
            <a:ext cx="8606690" cy="461665"/>
          </a:xfrm>
          <a:prstGeom prst="rect">
            <a:avLst/>
          </a:prstGeom>
          <a:noFill/>
        </p:spPr>
        <p:txBody>
          <a:bodyPr wrap="square" rtlCol="0">
            <a:spAutoFit/>
          </a:bodyPr>
          <a:lstStyle/>
          <a:p>
            <a:r>
              <a:rPr lang="cs-CZ" sz="2400" b="1" dirty="0" smtClean="0">
                <a:latin typeface="Arial Narrow" panose="020B0606020202030204" pitchFamily="34" charset="0"/>
              </a:rPr>
              <a:t>Czech Republic: </a:t>
            </a:r>
            <a:r>
              <a:rPr lang="cs-CZ" sz="2400" b="1" dirty="0">
                <a:latin typeface="Arial Narrow" panose="020B0606020202030204" pitchFamily="34" charset="0"/>
              </a:rPr>
              <a:t>V</a:t>
            </a:r>
            <a:r>
              <a:rPr lang="cs-CZ" sz="2400" b="1" dirty="0" smtClean="0">
                <a:latin typeface="Arial Narrow" panose="020B0606020202030204" pitchFamily="34" charset="0"/>
              </a:rPr>
              <a:t>ariability in </a:t>
            </a:r>
            <a:r>
              <a:rPr lang="cs-CZ" sz="2400" b="1" dirty="0" err="1" smtClean="0">
                <a:latin typeface="Arial Narrow" panose="020B0606020202030204" pitchFamily="34" charset="0"/>
              </a:rPr>
              <a:t>mycotoxins</a:t>
            </a:r>
            <a:r>
              <a:rPr lang="cs-CZ" sz="2400" b="1" dirty="0" smtClean="0">
                <a:latin typeface="Arial Narrow" panose="020B0606020202030204" pitchFamily="34" charset="0"/>
              </a:rPr>
              <a:t> </a:t>
            </a:r>
            <a:r>
              <a:rPr lang="cs-CZ" sz="2400" b="1" dirty="0" err="1" smtClean="0">
                <a:latin typeface="Arial Narrow" panose="020B0606020202030204" pitchFamily="34" charset="0"/>
              </a:rPr>
              <a:t>content</a:t>
            </a:r>
            <a:r>
              <a:rPr lang="cs-CZ" sz="2400" b="1" dirty="0" smtClean="0">
                <a:latin typeface="Arial Narrow" panose="020B0606020202030204" pitchFamily="34" charset="0"/>
              </a:rPr>
              <a:t> </a:t>
            </a:r>
            <a:r>
              <a:rPr lang="cs-CZ" sz="2400" b="1" dirty="0" err="1" smtClean="0">
                <a:latin typeface="Arial Narrow" panose="020B0606020202030204" pitchFamily="34" charset="0"/>
              </a:rPr>
              <a:t>between</a:t>
            </a:r>
            <a:r>
              <a:rPr lang="cs-CZ" sz="2400" b="1" dirty="0" smtClean="0">
                <a:latin typeface="Arial Narrow" panose="020B0606020202030204" pitchFamily="34" charset="0"/>
              </a:rPr>
              <a:t> </a:t>
            </a:r>
            <a:r>
              <a:rPr lang="cs-CZ" sz="2400" b="1" dirty="0" err="1" smtClean="0">
                <a:latin typeface="Arial Narrow" panose="020B0606020202030204" pitchFamily="34" charset="0"/>
              </a:rPr>
              <a:t>localities</a:t>
            </a:r>
            <a:r>
              <a:rPr lang="cs-CZ" sz="2400" b="1" dirty="0" smtClean="0">
                <a:latin typeface="Arial Narrow" panose="020B0606020202030204" pitchFamily="34" charset="0"/>
              </a:rPr>
              <a:t> </a:t>
            </a:r>
            <a:endParaRPr lang="en-GB" sz="2400" b="1" dirty="0">
              <a:latin typeface="Arial Narrow" panose="020B0606020202030204" pitchFamily="34" charset="0"/>
            </a:endParaRPr>
          </a:p>
        </p:txBody>
      </p:sp>
    </p:spTree>
    <p:custDataLst>
      <p:tags r:id="rId1"/>
    </p:custDataLst>
    <p:extLst>
      <p:ext uri="{BB962C8B-B14F-4D97-AF65-F5344CB8AC3E}">
        <p14:creationId xmlns:p14="http://schemas.microsoft.com/office/powerpoint/2010/main" val="1317518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srcRect/>
          <a:stretch>
            <a:fillRect/>
          </a:stretch>
        </p:blipFill>
        <p:spPr bwMode="auto">
          <a:xfrm>
            <a:off x="7812360" y="2348880"/>
            <a:ext cx="945105" cy="3654406"/>
          </a:xfrm>
          <a:prstGeom prst="rect">
            <a:avLst/>
          </a:prstGeom>
          <a:noFill/>
          <a:ln w="9525">
            <a:noFill/>
            <a:miter lim="800000"/>
            <a:headEnd/>
            <a:tailEnd/>
          </a:ln>
        </p:spPr>
      </p:pic>
      <p:grpSp>
        <p:nvGrpSpPr>
          <p:cNvPr id="5" name="Skupina 67"/>
          <p:cNvGrpSpPr/>
          <p:nvPr/>
        </p:nvGrpSpPr>
        <p:grpSpPr>
          <a:xfrm>
            <a:off x="161510" y="1268760"/>
            <a:ext cx="3465385" cy="2970330"/>
            <a:chOff x="116505" y="863715"/>
            <a:chExt cx="3735415" cy="3105345"/>
          </a:xfrm>
        </p:grpSpPr>
        <p:graphicFrame>
          <p:nvGraphicFramePr>
            <p:cNvPr id="2" name="Graf 1"/>
            <p:cNvGraphicFramePr/>
            <p:nvPr/>
          </p:nvGraphicFramePr>
          <p:xfrm>
            <a:off x="296525" y="1178750"/>
            <a:ext cx="3555395" cy="2790310"/>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ovéPole 6"/>
            <p:cNvSpPr txBox="1"/>
            <p:nvPr/>
          </p:nvSpPr>
          <p:spPr>
            <a:xfrm>
              <a:off x="2096725" y="863715"/>
              <a:ext cx="855095" cy="292388"/>
            </a:xfrm>
            <a:prstGeom prst="rect">
              <a:avLst/>
            </a:prstGeom>
            <a:noFill/>
          </p:spPr>
          <p:txBody>
            <a:bodyPr wrap="square" rtlCol="0">
              <a:spAutoFit/>
            </a:bodyPr>
            <a:lstStyle/>
            <a:p>
              <a:r>
                <a:rPr lang="cs-CZ" sz="1300" dirty="0" smtClean="0"/>
                <a:t>66 </a:t>
              </a:r>
              <a:r>
                <a:rPr lang="cs-CZ" sz="1300" dirty="0" smtClean="0">
                  <a:latin typeface="Calibri"/>
                  <a:cs typeface="Calibri"/>
                </a:rPr>
                <a:t>µg/kg</a:t>
              </a:r>
              <a:endParaRPr lang="en-US" sz="1300" dirty="0"/>
            </a:p>
          </p:txBody>
        </p:sp>
        <p:cxnSp>
          <p:nvCxnSpPr>
            <p:cNvPr id="9" name="Přímá spojovací čára 8"/>
            <p:cNvCxnSpPr/>
            <p:nvPr/>
          </p:nvCxnSpPr>
          <p:spPr>
            <a:xfrm flipH="1">
              <a:off x="2141731" y="1133745"/>
              <a:ext cx="90009" cy="315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ovéPole 10"/>
            <p:cNvSpPr txBox="1"/>
            <p:nvPr/>
          </p:nvSpPr>
          <p:spPr>
            <a:xfrm>
              <a:off x="2186735" y="2258870"/>
              <a:ext cx="1125125" cy="292388"/>
            </a:xfrm>
            <a:prstGeom prst="rect">
              <a:avLst/>
            </a:prstGeom>
            <a:noFill/>
          </p:spPr>
          <p:txBody>
            <a:bodyPr wrap="square" rtlCol="0">
              <a:spAutoFit/>
            </a:bodyPr>
            <a:lstStyle/>
            <a:p>
              <a:r>
                <a:rPr lang="cs-CZ" sz="1300" dirty="0" smtClean="0">
                  <a:solidFill>
                    <a:schemeClr val="bg1"/>
                  </a:solidFill>
                </a:rPr>
                <a:t>1432 </a:t>
              </a:r>
              <a:r>
                <a:rPr lang="cs-CZ" sz="1300" dirty="0" smtClean="0">
                  <a:solidFill>
                    <a:schemeClr val="bg1"/>
                  </a:solidFill>
                  <a:latin typeface="Calibri"/>
                  <a:cs typeface="Calibri"/>
                </a:rPr>
                <a:t>µg/kg</a:t>
              </a:r>
              <a:endParaRPr lang="en-US" sz="1300" dirty="0">
                <a:solidFill>
                  <a:schemeClr val="bg1"/>
                </a:solidFill>
              </a:endParaRPr>
            </a:p>
          </p:txBody>
        </p:sp>
        <p:sp>
          <p:nvSpPr>
            <p:cNvPr id="12" name="TextovéPole 11"/>
            <p:cNvSpPr txBox="1"/>
            <p:nvPr/>
          </p:nvSpPr>
          <p:spPr>
            <a:xfrm>
              <a:off x="1676509" y="3313003"/>
              <a:ext cx="630070" cy="492443"/>
            </a:xfrm>
            <a:prstGeom prst="rect">
              <a:avLst/>
            </a:prstGeom>
            <a:noFill/>
          </p:spPr>
          <p:txBody>
            <a:bodyPr wrap="square" rtlCol="0">
              <a:spAutoFit/>
            </a:bodyPr>
            <a:lstStyle/>
            <a:p>
              <a:r>
                <a:rPr lang="cs-CZ" sz="1300" dirty="0" smtClean="0">
                  <a:solidFill>
                    <a:schemeClr val="bg1"/>
                  </a:solidFill>
                </a:rPr>
                <a:t>250 </a:t>
              </a:r>
              <a:r>
                <a:rPr lang="cs-CZ" sz="1300" dirty="0" smtClean="0">
                  <a:solidFill>
                    <a:schemeClr val="bg1"/>
                  </a:solidFill>
                  <a:latin typeface="Calibri"/>
                  <a:cs typeface="Calibri"/>
                </a:rPr>
                <a:t>µg/kg</a:t>
              </a:r>
              <a:endParaRPr lang="en-US" sz="1300" dirty="0">
                <a:solidFill>
                  <a:schemeClr val="bg1"/>
                </a:solidFill>
              </a:endParaRPr>
            </a:p>
          </p:txBody>
        </p:sp>
        <p:sp>
          <p:nvSpPr>
            <p:cNvPr id="13" name="TextovéPole 12"/>
            <p:cNvSpPr txBox="1"/>
            <p:nvPr/>
          </p:nvSpPr>
          <p:spPr>
            <a:xfrm>
              <a:off x="1151620" y="2978950"/>
              <a:ext cx="630070" cy="492443"/>
            </a:xfrm>
            <a:prstGeom prst="rect">
              <a:avLst/>
            </a:prstGeom>
            <a:noFill/>
          </p:spPr>
          <p:txBody>
            <a:bodyPr wrap="square" rtlCol="0">
              <a:spAutoFit/>
            </a:bodyPr>
            <a:lstStyle/>
            <a:p>
              <a:r>
                <a:rPr lang="cs-CZ" sz="1300" dirty="0" smtClean="0">
                  <a:solidFill>
                    <a:schemeClr val="bg1"/>
                  </a:solidFill>
                </a:rPr>
                <a:t>354 </a:t>
              </a:r>
              <a:r>
                <a:rPr lang="cs-CZ" sz="1300" dirty="0" smtClean="0">
                  <a:solidFill>
                    <a:schemeClr val="bg1"/>
                  </a:solidFill>
                  <a:latin typeface="Calibri"/>
                  <a:cs typeface="Calibri"/>
                </a:rPr>
                <a:t>µg/kg</a:t>
              </a:r>
              <a:endParaRPr lang="en-US" sz="1300" dirty="0">
                <a:solidFill>
                  <a:schemeClr val="bg1"/>
                </a:solidFill>
              </a:endParaRPr>
            </a:p>
          </p:txBody>
        </p:sp>
        <p:cxnSp>
          <p:nvCxnSpPr>
            <p:cNvPr id="14" name="Přímá spojovací čára 13"/>
            <p:cNvCxnSpPr/>
            <p:nvPr/>
          </p:nvCxnSpPr>
          <p:spPr>
            <a:xfrm flipH="1">
              <a:off x="656565" y="3113965"/>
              <a:ext cx="270030" cy="1350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ovéPole 16"/>
            <p:cNvSpPr txBox="1"/>
            <p:nvPr/>
          </p:nvSpPr>
          <p:spPr>
            <a:xfrm>
              <a:off x="206515" y="3203975"/>
              <a:ext cx="855095" cy="292388"/>
            </a:xfrm>
            <a:prstGeom prst="rect">
              <a:avLst/>
            </a:prstGeom>
            <a:noFill/>
          </p:spPr>
          <p:txBody>
            <a:bodyPr wrap="square" rtlCol="0">
              <a:spAutoFit/>
            </a:bodyPr>
            <a:lstStyle/>
            <a:p>
              <a:r>
                <a:rPr lang="cs-CZ" sz="1300" dirty="0" smtClean="0"/>
                <a:t>36 </a:t>
              </a:r>
              <a:r>
                <a:rPr lang="cs-CZ" sz="1300" dirty="0" smtClean="0">
                  <a:latin typeface="Calibri"/>
                  <a:cs typeface="Calibri"/>
                </a:rPr>
                <a:t>µg/kg</a:t>
              </a:r>
              <a:endParaRPr lang="en-US" sz="1300" dirty="0"/>
            </a:p>
          </p:txBody>
        </p:sp>
        <p:sp>
          <p:nvSpPr>
            <p:cNvPr id="18" name="TextovéPole 17"/>
            <p:cNvSpPr txBox="1"/>
            <p:nvPr/>
          </p:nvSpPr>
          <p:spPr>
            <a:xfrm>
              <a:off x="116505" y="2708920"/>
              <a:ext cx="855095" cy="492443"/>
            </a:xfrm>
            <a:prstGeom prst="rect">
              <a:avLst/>
            </a:prstGeom>
            <a:noFill/>
          </p:spPr>
          <p:txBody>
            <a:bodyPr wrap="square" rtlCol="0">
              <a:spAutoFit/>
            </a:bodyPr>
            <a:lstStyle/>
            <a:p>
              <a:r>
                <a:rPr lang="cs-CZ" sz="1300" dirty="0" smtClean="0"/>
                <a:t>145 </a:t>
              </a:r>
              <a:r>
                <a:rPr lang="cs-CZ" sz="1300" dirty="0" smtClean="0">
                  <a:latin typeface="Calibri"/>
                  <a:cs typeface="Calibri"/>
                </a:rPr>
                <a:t>µg/kg</a:t>
              </a:r>
              <a:endParaRPr lang="en-US" sz="1300" dirty="0"/>
            </a:p>
          </p:txBody>
        </p:sp>
        <p:cxnSp>
          <p:nvCxnSpPr>
            <p:cNvPr id="19" name="Přímá spojovací čára 18"/>
            <p:cNvCxnSpPr/>
            <p:nvPr/>
          </p:nvCxnSpPr>
          <p:spPr>
            <a:xfrm flipH="1">
              <a:off x="566555" y="2798930"/>
              <a:ext cx="360040" cy="450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ovéPole 21"/>
            <p:cNvSpPr txBox="1"/>
            <p:nvPr/>
          </p:nvSpPr>
          <p:spPr>
            <a:xfrm>
              <a:off x="926595" y="2078850"/>
              <a:ext cx="630070" cy="492443"/>
            </a:xfrm>
            <a:prstGeom prst="rect">
              <a:avLst/>
            </a:prstGeom>
            <a:noFill/>
          </p:spPr>
          <p:txBody>
            <a:bodyPr wrap="square" rtlCol="0">
              <a:spAutoFit/>
            </a:bodyPr>
            <a:lstStyle/>
            <a:p>
              <a:r>
                <a:rPr lang="cs-CZ" sz="1300" dirty="0" smtClean="0">
                  <a:solidFill>
                    <a:schemeClr val="bg1"/>
                  </a:solidFill>
                </a:rPr>
                <a:t>462 </a:t>
              </a:r>
              <a:r>
                <a:rPr lang="cs-CZ" sz="1300" dirty="0" smtClean="0">
                  <a:solidFill>
                    <a:schemeClr val="bg1"/>
                  </a:solidFill>
                  <a:latin typeface="Calibri"/>
                  <a:cs typeface="Calibri"/>
                </a:rPr>
                <a:t>µg/kg</a:t>
              </a:r>
              <a:endParaRPr lang="en-US" sz="1300" dirty="0">
                <a:solidFill>
                  <a:schemeClr val="bg1"/>
                </a:solidFill>
              </a:endParaRPr>
            </a:p>
          </p:txBody>
        </p:sp>
        <p:sp>
          <p:nvSpPr>
            <p:cNvPr id="23" name="TextovéPole 22"/>
            <p:cNvSpPr txBox="1"/>
            <p:nvPr/>
          </p:nvSpPr>
          <p:spPr>
            <a:xfrm>
              <a:off x="1376645" y="1493785"/>
              <a:ext cx="630070" cy="492443"/>
            </a:xfrm>
            <a:prstGeom prst="rect">
              <a:avLst/>
            </a:prstGeom>
            <a:noFill/>
          </p:spPr>
          <p:txBody>
            <a:bodyPr wrap="square" rtlCol="0">
              <a:spAutoFit/>
            </a:bodyPr>
            <a:lstStyle/>
            <a:p>
              <a:r>
                <a:rPr lang="cs-CZ" sz="1300" dirty="0" smtClean="0">
                  <a:solidFill>
                    <a:schemeClr val="bg1"/>
                  </a:solidFill>
                </a:rPr>
                <a:t>280 </a:t>
              </a:r>
              <a:r>
                <a:rPr lang="cs-CZ" sz="1300" dirty="0" smtClean="0">
                  <a:solidFill>
                    <a:schemeClr val="bg1"/>
                  </a:solidFill>
                  <a:latin typeface="Calibri"/>
                  <a:cs typeface="Calibri"/>
                </a:rPr>
                <a:t>µg/kg</a:t>
              </a:r>
              <a:endParaRPr lang="en-US" sz="1300" dirty="0">
                <a:solidFill>
                  <a:schemeClr val="bg1"/>
                </a:solidFill>
              </a:endParaRPr>
            </a:p>
          </p:txBody>
        </p:sp>
        <p:cxnSp>
          <p:nvCxnSpPr>
            <p:cNvPr id="24" name="Přímá spojovací čára 23"/>
            <p:cNvCxnSpPr/>
            <p:nvPr/>
          </p:nvCxnSpPr>
          <p:spPr>
            <a:xfrm>
              <a:off x="1916705" y="1178750"/>
              <a:ext cx="45006" cy="2700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ovéPole 25"/>
            <p:cNvSpPr txBox="1"/>
            <p:nvPr/>
          </p:nvSpPr>
          <p:spPr>
            <a:xfrm>
              <a:off x="1421650" y="908720"/>
              <a:ext cx="855095" cy="292388"/>
            </a:xfrm>
            <a:prstGeom prst="rect">
              <a:avLst/>
            </a:prstGeom>
            <a:noFill/>
          </p:spPr>
          <p:txBody>
            <a:bodyPr wrap="square" rtlCol="0">
              <a:spAutoFit/>
            </a:bodyPr>
            <a:lstStyle/>
            <a:p>
              <a:r>
                <a:rPr lang="cs-CZ" sz="1300" dirty="0" smtClean="0"/>
                <a:t>87 </a:t>
              </a:r>
              <a:r>
                <a:rPr lang="cs-CZ" sz="1300" dirty="0" smtClean="0">
                  <a:latin typeface="Calibri"/>
                  <a:cs typeface="Calibri"/>
                </a:rPr>
                <a:t>µg/kg</a:t>
              </a:r>
              <a:endParaRPr lang="en-US" sz="1300" dirty="0"/>
            </a:p>
          </p:txBody>
        </p:sp>
      </p:grpSp>
      <p:sp>
        <p:nvSpPr>
          <p:cNvPr id="39" name="TextovéPole 38"/>
          <p:cNvSpPr txBox="1"/>
          <p:nvPr/>
        </p:nvSpPr>
        <p:spPr>
          <a:xfrm>
            <a:off x="6597225" y="1628800"/>
            <a:ext cx="855095" cy="292388"/>
          </a:xfrm>
          <a:prstGeom prst="rect">
            <a:avLst/>
          </a:prstGeom>
          <a:noFill/>
        </p:spPr>
        <p:txBody>
          <a:bodyPr wrap="square" rtlCol="0">
            <a:spAutoFit/>
          </a:bodyPr>
          <a:lstStyle/>
          <a:p>
            <a:r>
              <a:rPr lang="cs-CZ" sz="1300" dirty="0" smtClean="0"/>
              <a:t>25 </a:t>
            </a:r>
            <a:r>
              <a:rPr lang="cs-CZ" sz="1300" dirty="0" smtClean="0">
                <a:latin typeface="Calibri"/>
                <a:cs typeface="Calibri"/>
              </a:rPr>
              <a:t>µg/kg</a:t>
            </a:r>
            <a:endParaRPr lang="en-US" sz="1300" dirty="0"/>
          </a:p>
        </p:txBody>
      </p:sp>
      <p:grpSp>
        <p:nvGrpSpPr>
          <p:cNvPr id="6" name="Skupina 68"/>
          <p:cNvGrpSpPr/>
          <p:nvPr/>
        </p:nvGrpSpPr>
        <p:grpSpPr>
          <a:xfrm>
            <a:off x="3986935" y="1133745"/>
            <a:ext cx="3331595" cy="3064172"/>
            <a:chOff x="4121950" y="908720"/>
            <a:chExt cx="3331595" cy="3064172"/>
          </a:xfrm>
        </p:grpSpPr>
        <p:graphicFrame>
          <p:nvGraphicFramePr>
            <p:cNvPr id="3" name="Graf 2"/>
            <p:cNvGraphicFramePr/>
            <p:nvPr/>
          </p:nvGraphicFramePr>
          <p:xfrm>
            <a:off x="4121950" y="1268760"/>
            <a:ext cx="3331595" cy="2704132"/>
          </p:xfrm>
          <a:graphic>
            <a:graphicData uri="http://schemas.openxmlformats.org/drawingml/2006/chart">
              <c:chart xmlns:c="http://schemas.openxmlformats.org/drawingml/2006/chart" xmlns:r="http://schemas.openxmlformats.org/officeDocument/2006/relationships" r:id="rId6"/>
            </a:graphicData>
          </a:graphic>
        </p:graphicFrame>
        <p:sp>
          <p:nvSpPr>
            <p:cNvPr id="38" name="TextovéPole 37"/>
            <p:cNvSpPr txBox="1"/>
            <p:nvPr/>
          </p:nvSpPr>
          <p:spPr>
            <a:xfrm>
              <a:off x="5697125" y="908720"/>
              <a:ext cx="855095" cy="292388"/>
            </a:xfrm>
            <a:prstGeom prst="rect">
              <a:avLst/>
            </a:prstGeom>
            <a:noFill/>
          </p:spPr>
          <p:txBody>
            <a:bodyPr wrap="square" rtlCol="0">
              <a:spAutoFit/>
            </a:bodyPr>
            <a:lstStyle/>
            <a:p>
              <a:r>
                <a:rPr lang="cs-CZ" sz="1300" dirty="0" smtClean="0"/>
                <a:t>44 </a:t>
              </a:r>
              <a:r>
                <a:rPr lang="cs-CZ" sz="1300" dirty="0" smtClean="0">
                  <a:latin typeface="Calibri"/>
                  <a:cs typeface="Calibri"/>
                </a:rPr>
                <a:t>µg/kg</a:t>
              </a:r>
              <a:endParaRPr lang="en-US" sz="1300" dirty="0"/>
            </a:p>
          </p:txBody>
        </p:sp>
        <p:cxnSp>
          <p:nvCxnSpPr>
            <p:cNvPr id="41" name="Přímá spojovací čára 40"/>
            <p:cNvCxnSpPr/>
            <p:nvPr/>
          </p:nvCxnSpPr>
          <p:spPr>
            <a:xfrm flipV="1">
              <a:off x="5922150" y="1223755"/>
              <a:ext cx="45005" cy="2037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Přímá spojovací čára 43"/>
            <p:cNvCxnSpPr/>
            <p:nvPr/>
          </p:nvCxnSpPr>
          <p:spPr>
            <a:xfrm>
              <a:off x="6297105" y="1506766"/>
              <a:ext cx="502661" cy="468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ovéPole 45"/>
            <p:cNvSpPr txBox="1"/>
            <p:nvPr/>
          </p:nvSpPr>
          <p:spPr>
            <a:xfrm>
              <a:off x="5967155" y="2888940"/>
              <a:ext cx="630070" cy="492443"/>
            </a:xfrm>
            <a:prstGeom prst="rect">
              <a:avLst/>
            </a:prstGeom>
            <a:noFill/>
          </p:spPr>
          <p:txBody>
            <a:bodyPr wrap="square" rtlCol="0">
              <a:spAutoFit/>
            </a:bodyPr>
            <a:lstStyle/>
            <a:p>
              <a:r>
                <a:rPr lang="cs-CZ" sz="1300" dirty="0" smtClean="0">
                  <a:solidFill>
                    <a:schemeClr val="bg1"/>
                  </a:solidFill>
                </a:rPr>
                <a:t>651 </a:t>
              </a:r>
              <a:r>
                <a:rPr lang="cs-CZ" sz="1300" dirty="0" smtClean="0">
                  <a:solidFill>
                    <a:schemeClr val="bg1"/>
                  </a:solidFill>
                  <a:latin typeface="Calibri"/>
                  <a:cs typeface="Calibri"/>
                </a:rPr>
                <a:t>µg/kg</a:t>
              </a:r>
              <a:endParaRPr lang="en-US" sz="1300" dirty="0">
                <a:solidFill>
                  <a:schemeClr val="bg1"/>
                </a:solidFill>
              </a:endParaRPr>
            </a:p>
          </p:txBody>
        </p:sp>
        <p:sp>
          <p:nvSpPr>
            <p:cNvPr id="47" name="TextovéPole 46"/>
            <p:cNvSpPr txBox="1"/>
            <p:nvPr/>
          </p:nvSpPr>
          <p:spPr>
            <a:xfrm>
              <a:off x="4887035" y="2843935"/>
              <a:ext cx="630070" cy="492443"/>
            </a:xfrm>
            <a:prstGeom prst="rect">
              <a:avLst/>
            </a:prstGeom>
            <a:noFill/>
          </p:spPr>
          <p:txBody>
            <a:bodyPr wrap="square" rtlCol="0">
              <a:spAutoFit/>
            </a:bodyPr>
            <a:lstStyle/>
            <a:p>
              <a:r>
                <a:rPr lang="cs-CZ" sz="1300" dirty="0" smtClean="0">
                  <a:solidFill>
                    <a:schemeClr val="bg1"/>
                  </a:solidFill>
                </a:rPr>
                <a:t>326 </a:t>
              </a:r>
              <a:r>
                <a:rPr lang="cs-CZ" sz="1300" dirty="0" smtClean="0">
                  <a:solidFill>
                    <a:schemeClr val="bg1"/>
                  </a:solidFill>
                  <a:latin typeface="Calibri"/>
                  <a:cs typeface="Calibri"/>
                </a:rPr>
                <a:t>µg/kg</a:t>
              </a:r>
              <a:endParaRPr lang="en-US" sz="1300" dirty="0">
                <a:solidFill>
                  <a:schemeClr val="bg1"/>
                </a:solidFill>
              </a:endParaRPr>
            </a:p>
          </p:txBody>
        </p:sp>
        <p:sp>
          <p:nvSpPr>
            <p:cNvPr id="48" name="TextovéPole 47"/>
            <p:cNvSpPr txBox="1"/>
            <p:nvPr/>
          </p:nvSpPr>
          <p:spPr>
            <a:xfrm>
              <a:off x="4707015" y="2078850"/>
              <a:ext cx="630070" cy="492443"/>
            </a:xfrm>
            <a:prstGeom prst="rect">
              <a:avLst/>
            </a:prstGeom>
            <a:noFill/>
          </p:spPr>
          <p:txBody>
            <a:bodyPr wrap="square" rtlCol="0">
              <a:spAutoFit/>
            </a:bodyPr>
            <a:lstStyle/>
            <a:p>
              <a:r>
                <a:rPr lang="cs-CZ" sz="1300" dirty="0" smtClean="0">
                  <a:solidFill>
                    <a:schemeClr val="bg1"/>
                  </a:solidFill>
                </a:rPr>
                <a:t>194 </a:t>
              </a:r>
              <a:r>
                <a:rPr lang="cs-CZ" sz="1300" dirty="0" smtClean="0">
                  <a:solidFill>
                    <a:schemeClr val="bg1"/>
                  </a:solidFill>
                  <a:latin typeface="Calibri"/>
                  <a:cs typeface="Calibri"/>
                </a:rPr>
                <a:t>µg/kg</a:t>
              </a:r>
              <a:endParaRPr lang="en-US" sz="1300" dirty="0">
                <a:solidFill>
                  <a:schemeClr val="bg1"/>
                </a:solidFill>
              </a:endParaRPr>
            </a:p>
          </p:txBody>
        </p:sp>
        <p:sp>
          <p:nvSpPr>
            <p:cNvPr id="49" name="TextovéPole 48"/>
            <p:cNvSpPr txBox="1"/>
            <p:nvPr/>
          </p:nvSpPr>
          <p:spPr>
            <a:xfrm>
              <a:off x="5157065" y="1583795"/>
              <a:ext cx="630070" cy="492443"/>
            </a:xfrm>
            <a:prstGeom prst="rect">
              <a:avLst/>
            </a:prstGeom>
            <a:noFill/>
          </p:spPr>
          <p:txBody>
            <a:bodyPr wrap="square" rtlCol="0">
              <a:spAutoFit/>
            </a:bodyPr>
            <a:lstStyle/>
            <a:p>
              <a:r>
                <a:rPr lang="cs-CZ" sz="1300" dirty="0" smtClean="0"/>
                <a:t>204 </a:t>
              </a:r>
              <a:r>
                <a:rPr lang="cs-CZ" sz="1300" dirty="0" smtClean="0">
                  <a:latin typeface="Calibri"/>
                  <a:cs typeface="Calibri"/>
                </a:rPr>
                <a:t>µg/kg</a:t>
              </a:r>
              <a:endParaRPr lang="en-US" sz="1300" dirty="0"/>
            </a:p>
          </p:txBody>
        </p:sp>
      </p:grpSp>
      <p:grpSp>
        <p:nvGrpSpPr>
          <p:cNvPr id="10" name="Skupina 70"/>
          <p:cNvGrpSpPr/>
          <p:nvPr/>
        </p:nvGrpSpPr>
        <p:grpSpPr>
          <a:xfrm>
            <a:off x="4572000" y="4060025"/>
            <a:ext cx="3557845" cy="2662960"/>
            <a:chOff x="4076945" y="4193453"/>
            <a:chExt cx="3557845" cy="2662960"/>
          </a:xfrm>
        </p:grpSpPr>
        <p:graphicFrame>
          <p:nvGraphicFramePr>
            <p:cNvPr id="50" name="Graf 49"/>
            <p:cNvGraphicFramePr/>
            <p:nvPr/>
          </p:nvGraphicFramePr>
          <p:xfrm>
            <a:off x="4076945" y="4193453"/>
            <a:ext cx="3557845" cy="2662960"/>
          </p:xfrm>
          <a:graphic>
            <a:graphicData uri="http://schemas.openxmlformats.org/drawingml/2006/chart">
              <c:chart xmlns:c="http://schemas.openxmlformats.org/drawingml/2006/chart" xmlns:r="http://schemas.openxmlformats.org/officeDocument/2006/relationships" r:id="rId7"/>
            </a:graphicData>
          </a:graphic>
        </p:graphicFrame>
        <p:sp>
          <p:nvSpPr>
            <p:cNvPr id="66" name="TextovéPole 65"/>
            <p:cNvSpPr txBox="1"/>
            <p:nvPr/>
          </p:nvSpPr>
          <p:spPr>
            <a:xfrm>
              <a:off x="5562110" y="5184195"/>
              <a:ext cx="630070" cy="492443"/>
            </a:xfrm>
            <a:prstGeom prst="rect">
              <a:avLst/>
            </a:prstGeom>
            <a:noFill/>
          </p:spPr>
          <p:txBody>
            <a:bodyPr wrap="square" rtlCol="0">
              <a:spAutoFit/>
            </a:bodyPr>
            <a:lstStyle/>
            <a:p>
              <a:r>
                <a:rPr lang="cs-CZ" sz="1300" dirty="0" smtClean="0"/>
                <a:t>149 </a:t>
              </a:r>
              <a:r>
                <a:rPr lang="cs-CZ" sz="1300" dirty="0" smtClean="0">
                  <a:latin typeface="Calibri"/>
                  <a:cs typeface="Calibri"/>
                </a:rPr>
                <a:t>µg/kg</a:t>
              </a:r>
              <a:endParaRPr lang="en-US" sz="1300" dirty="0"/>
            </a:p>
          </p:txBody>
        </p:sp>
      </p:grpSp>
      <p:sp>
        <p:nvSpPr>
          <p:cNvPr id="73" name="Obdélník 72"/>
          <p:cNvSpPr/>
          <p:nvPr/>
        </p:nvSpPr>
        <p:spPr>
          <a:xfrm>
            <a:off x="566555" y="188640"/>
            <a:ext cx="8102432" cy="954107"/>
          </a:xfrm>
          <a:prstGeom prst="rect">
            <a:avLst/>
          </a:prstGeom>
        </p:spPr>
        <p:txBody>
          <a:bodyPr wrap="square">
            <a:spAutoFit/>
          </a:bodyPr>
          <a:lstStyle/>
          <a:p>
            <a:r>
              <a:rPr lang="cs-CZ" sz="2800" b="1" dirty="0" smtClean="0">
                <a:latin typeface="Arial Narrow" panose="020B0606020202030204" pitchFamily="34" charset="0"/>
              </a:rPr>
              <a:t>Mycotoxins in </a:t>
            </a:r>
            <a:r>
              <a:rPr lang="cs-CZ" sz="2800" b="1" dirty="0" err="1" smtClean="0">
                <a:latin typeface="Arial Narrow" panose="020B0606020202030204" pitchFamily="34" charset="0"/>
              </a:rPr>
              <a:t>barley</a:t>
            </a:r>
            <a:r>
              <a:rPr lang="cs-CZ" sz="2800" b="1" dirty="0" smtClean="0">
                <a:latin typeface="Arial Narrow" panose="020B0606020202030204" pitchFamily="34" charset="0"/>
              </a:rPr>
              <a:t> – </a:t>
            </a:r>
            <a:r>
              <a:rPr lang="cs-CZ" sz="2800" b="1" u="sng" dirty="0" smtClean="0">
                <a:latin typeface="Arial Narrow" panose="020B0606020202030204" pitchFamily="34" charset="0"/>
              </a:rPr>
              <a:t>variability </a:t>
            </a:r>
            <a:r>
              <a:rPr lang="cs-CZ" sz="2800" b="1" u="sng" dirty="0" err="1" smtClean="0">
                <a:latin typeface="Arial Narrow" panose="020B0606020202030204" pitchFamily="34" charset="0"/>
              </a:rPr>
              <a:t>between</a:t>
            </a:r>
            <a:r>
              <a:rPr lang="cs-CZ" sz="2800" b="1" u="sng" dirty="0" smtClean="0">
                <a:latin typeface="Arial Narrow" panose="020B0606020202030204" pitchFamily="34" charset="0"/>
              </a:rPr>
              <a:t> </a:t>
            </a:r>
            <a:r>
              <a:rPr lang="cs-CZ" sz="2800" b="1" u="sng" dirty="0" err="1" smtClean="0">
                <a:latin typeface="Arial Narrow" panose="020B0606020202030204" pitchFamily="34" charset="0"/>
              </a:rPr>
              <a:t>localities</a:t>
            </a:r>
            <a:r>
              <a:rPr lang="cs-CZ" sz="2800" b="1" u="sng" dirty="0" smtClean="0">
                <a:latin typeface="Arial Narrow" panose="020B0606020202030204" pitchFamily="34" charset="0"/>
              </a:rPr>
              <a:t> </a:t>
            </a:r>
            <a:r>
              <a:rPr lang="cs-CZ" sz="2800" b="1" dirty="0" smtClean="0">
                <a:latin typeface="Arial Narrow" panose="020B0606020202030204" pitchFamily="34" charset="0"/>
              </a:rPr>
              <a:t>in </a:t>
            </a:r>
            <a:r>
              <a:rPr lang="cs-CZ" sz="2800" b="1" dirty="0" err="1" smtClean="0">
                <a:latin typeface="Arial Narrow" panose="020B0606020202030204" pitchFamily="34" charset="0"/>
              </a:rPr>
              <a:t>the</a:t>
            </a:r>
            <a:r>
              <a:rPr lang="cs-CZ" sz="2800" b="1" dirty="0" smtClean="0">
                <a:latin typeface="Arial Narrow" panose="020B0606020202030204" pitchFamily="34" charset="0"/>
              </a:rPr>
              <a:t> Czech </a:t>
            </a:r>
            <a:r>
              <a:rPr lang="cs-CZ" sz="2800" b="1" dirty="0" err="1" smtClean="0">
                <a:latin typeface="Arial Narrow" panose="020B0606020202030204" pitchFamily="34" charset="0"/>
              </a:rPr>
              <a:t>Republic</a:t>
            </a:r>
            <a:r>
              <a:rPr lang="cs-CZ" sz="2800" b="1" dirty="0" smtClean="0">
                <a:latin typeface="Arial Narrow" panose="020B0606020202030204" pitchFamily="34" charset="0"/>
              </a:rPr>
              <a:t>; </a:t>
            </a:r>
            <a:r>
              <a:rPr lang="cs-CZ" sz="2800" b="1" dirty="0" err="1" smtClean="0">
                <a:solidFill>
                  <a:srgbClr val="0070C0"/>
                </a:solidFill>
                <a:latin typeface="Arial Narrow" panose="020B0606020202030204" pitchFamily="34" charset="0"/>
              </a:rPr>
              <a:t>harvest</a:t>
            </a:r>
            <a:r>
              <a:rPr lang="cs-CZ" sz="2800" b="1" dirty="0" smtClean="0">
                <a:solidFill>
                  <a:srgbClr val="0070C0"/>
                </a:solidFill>
                <a:latin typeface="Arial Narrow" panose="020B0606020202030204" pitchFamily="34" charset="0"/>
              </a:rPr>
              <a:t> 2011</a:t>
            </a:r>
            <a:endParaRPr lang="en-US" sz="2800" b="1" dirty="0">
              <a:solidFill>
                <a:srgbClr val="0070C0"/>
              </a:solidFill>
              <a:latin typeface="Arial Narrow" panose="020B0606020202030204" pitchFamily="34" charset="0"/>
            </a:endParaRPr>
          </a:p>
        </p:txBody>
      </p:sp>
      <p:sp>
        <p:nvSpPr>
          <p:cNvPr id="78" name="TextovéPole 77"/>
          <p:cNvSpPr txBox="1"/>
          <p:nvPr/>
        </p:nvSpPr>
        <p:spPr>
          <a:xfrm>
            <a:off x="6237185" y="1313765"/>
            <a:ext cx="855095" cy="292388"/>
          </a:xfrm>
          <a:prstGeom prst="rect">
            <a:avLst/>
          </a:prstGeom>
          <a:noFill/>
        </p:spPr>
        <p:txBody>
          <a:bodyPr wrap="square" rtlCol="0">
            <a:spAutoFit/>
          </a:bodyPr>
          <a:lstStyle/>
          <a:p>
            <a:r>
              <a:rPr lang="cs-CZ" sz="1300" dirty="0" smtClean="0"/>
              <a:t>44 </a:t>
            </a:r>
            <a:r>
              <a:rPr lang="cs-CZ" sz="1300" dirty="0" smtClean="0">
                <a:latin typeface="Calibri"/>
                <a:cs typeface="Calibri"/>
              </a:rPr>
              <a:t>µg/kg</a:t>
            </a:r>
            <a:endParaRPr lang="en-US" sz="1300" dirty="0"/>
          </a:p>
        </p:txBody>
      </p:sp>
      <p:cxnSp>
        <p:nvCxnSpPr>
          <p:cNvPr id="79" name="Přímá spojovací čára 78"/>
          <p:cNvCxnSpPr/>
          <p:nvPr/>
        </p:nvCxnSpPr>
        <p:spPr>
          <a:xfrm flipV="1">
            <a:off x="5986681" y="1533529"/>
            <a:ext cx="253863" cy="1594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Skupina 69"/>
          <p:cNvGrpSpPr/>
          <p:nvPr/>
        </p:nvGrpSpPr>
        <p:grpSpPr>
          <a:xfrm>
            <a:off x="1106615" y="3834046"/>
            <a:ext cx="3690410" cy="2888940"/>
            <a:chOff x="206515" y="3875988"/>
            <a:chExt cx="3793014" cy="2980425"/>
          </a:xfrm>
        </p:grpSpPr>
        <p:graphicFrame>
          <p:nvGraphicFramePr>
            <p:cNvPr id="81" name="Graf 80"/>
            <p:cNvGraphicFramePr/>
            <p:nvPr/>
          </p:nvGraphicFramePr>
          <p:xfrm>
            <a:off x="206515" y="4059070"/>
            <a:ext cx="3735415" cy="2797343"/>
          </p:xfrm>
          <a:graphic>
            <a:graphicData uri="http://schemas.openxmlformats.org/drawingml/2006/chart">
              <c:chart xmlns:c="http://schemas.openxmlformats.org/drawingml/2006/chart" xmlns:r="http://schemas.openxmlformats.org/officeDocument/2006/relationships" r:id="rId8"/>
            </a:graphicData>
          </a:graphic>
        </p:graphicFrame>
        <p:sp>
          <p:nvSpPr>
            <p:cNvPr id="82" name="TextovéPole 81"/>
            <p:cNvSpPr txBox="1"/>
            <p:nvPr/>
          </p:nvSpPr>
          <p:spPr>
            <a:xfrm>
              <a:off x="2042683" y="4231341"/>
              <a:ext cx="855095" cy="492443"/>
            </a:xfrm>
            <a:prstGeom prst="rect">
              <a:avLst/>
            </a:prstGeom>
            <a:noFill/>
          </p:spPr>
          <p:txBody>
            <a:bodyPr wrap="square" rtlCol="0">
              <a:spAutoFit/>
            </a:bodyPr>
            <a:lstStyle/>
            <a:p>
              <a:r>
                <a:rPr lang="cs-CZ" sz="1300" dirty="0" smtClean="0"/>
                <a:t>141 </a:t>
              </a:r>
              <a:r>
                <a:rPr lang="cs-CZ" sz="1300" dirty="0" smtClean="0">
                  <a:latin typeface="Calibri"/>
                  <a:cs typeface="Calibri"/>
                </a:rPr>
                <a:t>µg/kg</a:t>
              </a:r>
              <a:endParaRPr lang="en-US" sz="1300" dirty="0"/>
            </a:p>
          </p:txBody>
        </p:sp>
        <p:sp>
          <p:nvSpPr>
            <p:cNvPr id="83" name="TextovéPole 82"/>
            <p:cNvSpPr txBox="1"/>
            <p:nvPr/>
          </p:nvSpPr>
          <p:spPr>
            <a:xfrm>
              <a:off x="2771800" y="4104075"/>
              <a:ext cx="855095" cy="292388"/>
            </a:xfrm>
            <a:prstGeom prst="rect">
              <a:avLst/>
            </a:prstGeom>
            <a:noFill/>
          </p:spPr>
          <p:txBody>
            <a:bodyPr wrap="square" rtlCol="0">
              <a:spAutoFit/>
            </a:bodyPr>
            <a:lstStyle/>
            <a:p>
              <a:r>
                <a:rPr lang="cs-CZ" sz="1300" dirty="0" smtClean="0"/>
                <a:t>53 </a:t>
              </a:r>
              <a:r>
                <a:rPr lang="cs-CZ" sz="1300" dirty="0" smtClean="0">
                  <a:latin typeface="Calibri"/>
                  <a:cs typeface="Calibri"/>
                </a:rPr>
                <a:t>µg/kg</a:t>
              </a:r>
              <a:endParaRPr lang="en-US" sz="1300" dirty="0"/>
            </a:p>
          </p:txBody>
        </p:sp>
        <p:sp>
          <p:nvSpPr>
            <p:cNvPr id="84" name="TextovéPole 83"/>
            <p:cNvSpPr txBox="1"/>
            <p:nvPr/>
          </p:nvSpPr>
          <p:spPr>
            <a:xfrm>
              <a:off x="3144434" y="4347882"/>
              <a:ext cx="855095" cy="292388"/>
            </a:xfrm>
            <a:prstGeom prst="rect">
              <a:avLst/>
            </a:prstGeom>
            <a:noFill/>
          </p:spPr>
          <p:txBody>
            <a:bodyPr wrap="square" rtlCol="0">
              <a:spAutoFit/>
            </a:bodyPr>
            <a:lstStyle/>
            <a:p>
              <a:r>
                <a:rPr lang="cs-CZ" sz="1300" dirty="0" smtClean="0"/>
                <a:t>22 </a:t>
              </a:r>
              <a:r>
                <a:rPr lang="cs-CZ" sz="1300" dirty="0" smtClean="0">
                  <a:latin typeface="Calibri"/>
                  <a:cs typeface="Calibri"/>
                </a:rPr>
                <a:t>µg/kg</a:t>
              </a:r>
              <a:endParaRPr lang="en-US" sz="1300" dirty="0"/>
            </a:p>
          </p:txBody>
        </p:sp>
        <p:cxnSp>
          <p:nvCxnSpPr>
            <p:cNvPr id="85" name="Přímá spojovací čára 84"/>
            <p:cNvCxnSpPr/>
            <p:nvPr/>
          </p:nvCxnSpPr>
          <p:spPr>
            <a:xfrm flipV="1">
              <a:off x="2805953" y="4374105"/>
              <a:ext cx="100862" cy="1261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Přímá spojovací čára 85"/>
            <p:cNvCxnSpPr/>
            <p:nvPr/>
          </p:nvCxnSpPr>
          <p:spPr>
            <a:xfrm flipV="1">
              <a:off x="2928846" y="4500282"/>
              <a:ext cx="244660" cy="804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TextovéPole 86"/>
            <p:cNvSpPr txBox="1"/>
            <p:nvPr/>
          </p:nvSpPr>
          <p:spPr>
            <a:xfrm>
              <a:off x="1826695" y="6039290"/>
              <a:ext cx="1125125" cy="292388"/>
            </a:xfrm>
            <a:prstGeom prst="rect">
              <a:avLst/>
            </a:prstGeom>
            <a:noFill/>
          </p:spPr>
          <p:txBody>
            <a:bodyPr wrap="square" rtlCol="0">
              <a:spAutoFit/>
            </a:bodyPr>
            <a:lstStyle/>
            <a:p>
              <a:r>
                <a:rPr lang="cs-CZ" sz="1300" dirty="0" smtClean="0">
                  <a:solidFill>
                    <a:schemeClr val="bg1"/>
                  </a:solidFill>
                </a:rPr>
                <a:t>1012 </a:t>
              </a:r>
              <a:r>
                <a:rPr lang="cs-CZ" sz="1300" dirty="0" smtClean="0">
                  <a:solidFill>
                    <a:schemeClr val="bg1"/>
                  </a:solidFill>
                  <a:latin typeface="Calibri"/>
                  <a:cs typeface="Calibri"/>
                </a:rPr>
                <a:t>µg/kg</a:t>
              </a:r>
              <a:endParaRPr lang="en-US" sz="1300" dirty="0">
                <a:solidFill>
                  <a:schemeClr val="bg1"/>
                </a:solidFill>
              </a:endParaRPr>
            </a:p>
          </p:txBody>
        </p:sp>
        <p:sp>
          <p:nvSpPr>
            <p:cNvPr id="88" name="TextovéPole 87"/>
            <p:cNvSpPr txBox="1"/>
            <p:nvPr/>
          </p:nvSpPr>
          <p:spPr>
            <a:xfrm>
              <a:off x="881590" y="5094185"/>
              <a:ext cx="630070" cy="492443"/>
            </a:xfrm>
            <a:prstGeom prst="rect">
              <a:avLst/>
            </a:prstGeom>
            <a:noFill/>
          </p:spPr>
          <p:txBody>
            <a:bodyPr wrap="square" rtlCol="0">
              <a:spAutoFit/>
            </a:bodyPr>
            <a:lstStyle/>
            <a:p>
              <a:r>
                <a:rPr lang="cs-CZ" sz="1300" dirty="0" smtClean="0">
                  <a:solidFill>
                    <a:schemeClr val="bg1"/>
                  </a:solidFill>
                </a:rPr>
                <a:t>224 </a:t>
              </a:r>
              <a:r>
                <a:rPr lang="cs-CZ" sz="1300" dirty="0" smtClean="0">
                  <a:solidFill>
                    <a:schemeClr val="bg1"/>
                  </a:solidFill>
                  <a:latin typeface="Calibri"/>
                  <a:cs typeface="Calibri"/>
                </a:rPr>
                <a:t>µg/kg</a:t>
              </a:r>
              <a:endParaRPr lang="en-US" sz="1300" dirty="0">
                <a:solidFill>
                  <a:schemeClr val="bg1"/>
                </a:solidFill>
              </a:endParaRPr>
            </a:p>
          </p:txBody>
        </p:sp>
        <p:sp>
          <p:nvSpPr>
            <p:cNvPr id="89" name="TextovéPole 88"/>
            <p:cNvSpPr txBox="1"/>
            <p:nvPr/>
          </p:nvSpPr>
          <p:spPr>
            <a:xfrm>
              <a:off x="1241630" y="4419110"/>
              <a:ext cx="630070" cy="492443"/>
            </a:xfrm>
            <a:prstGeom prst="rect">
              <a:avLst/>
            </a:prstGeom>
            <a:noFill/>
          </p:spPr>
          <p:txBody>
            <a:bodyPr wrap="square" rtlCol="0">
              <a:spAutoFit/>
            </a:bodyPr>
            <a:lstStyle/>
            <a:p>
              <a:r>
                <a:rPr lang="cs-CZ" sz="1300" dirty="0" smtClean="0"/>
                <a:t>187 </a:t>
              </a:r>
              <a:r>
                <a:rPr lang="cs-CZ" sz="1300" dirty="0" smtClean="0">
                  <a:latin typeface="Calibri"/>
                  <a:cs typeface="Calibri"/>
                </a:rPr>
                <a:t>µg/kg</a:t>
              </a:r>
              <a:endParaRPr lang="en-US" sz="1300" dirty="0"/>
            </a:p>
          </p:txBody>
        </p:sp>
        <p:sp>
          <p:nvSpPr>
            <p:cNvPr id="90" name="TextovéPole 89"/>
            <p:cNvSpPr txBox="1"/>
            <p:nvPr/>
          </p:nvSpPr>
          <p:spPr>
            <a:xfrm>
              <a:off x="1871741" y="3875988"/>
              <a:ext cx="855095" cy="292388"/>
            </a:xfrm>
            <a:prstGeom prst="rect">
              <a:avLst/>
            </a:prstGeom>
            <a:noFill/>
          </p:spPr>
          <p:txBody>
            <a:bodyPr wrap="square" rtlCol="0">
              <a:spAutoFit/>
            </a:bodyPr>
            <a:lstStyle/>
            <a:p>
              <a:r>
                <a:rPr lang="cs-CZ" sz="1300" dirty="0" smtClean="0"/>
                <a:t>62 </a:t>
              </a:r>
              <a:r>
                <a:rPr lang="cs-CZ" sz="1300" dirty="0" smtClean="0">
                  <a:latin typeface="Calibri"/>
                  <a:cs typeface="Calibri"/>
                </a:rPr>
                <a:t>µg/kg</a:t>
              </a:r>
              <a:endParaRPr lang="en-US" sz="1300" dirty="0"/>
            </a:p>
          </p:txBody>
        </p:sp>
        <p:cxnSp>
          <p:nvCxnSpPr>
            <p:cNvPr id="91" name="Přímá spojovací čára 90"/>
            <p:cNvCxnSpPr/>
            <p:nvPr/>
          </p:nvCxnSpPr>
          <p:spPr>
            <a:xfrm flipH="1">
              <a:off x="1871700" y="4108138"/>
              <a:ext cx="92554" cy="1759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790059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f 5"/>
          <p:cNvGraphicFramePr/>
          <p:nvPr/>
        </p:nvGraphicFramePr>
        <p:xfrm>
          <a:off x="926595" y="3771900"/>
          <a:ext cx="4991101" cy="30861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Graf 4"/>
          <p:cNvGraphicFramePr/>
          <p:nvPr/>
        </p:nvGraphicFramePr>
        <p:xfrm>
          <a:off x="0" y="1178750"/>
          <a:ext cx="4815534" cy="30603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af 6"/>
          <p:cNvGraphicFramePr/>
          <p:nvPr/>
        </p:nvGraphicFramePr>
        <p:xfrm>
          <a:off x="3266855" y="1223755"/>
          <a:ext cx="4991101" cy="30861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Graf 7"/>
          <p:cNvGraphicFramePr/>
          <p:nvPr/>
        </p:nvGraphicFramePr>
        <p:xfrm>
          <a:off x="5562110" y="3771900"/>
          <a:ext cx="4991101" cy="3086100"/>
        </p:xfrm>
        <a:graphic>
          <a:graphicData uri="http://schemas.openxmlformats.org/drawingml/2006/chart">
            <c:chart xmlns:c="http://schemas.openxmlformats.org/drawingml/2006/chart" xmlns:r="http://schemas.openxmlformats.org/officeDocument/2006/relationships" r:id="rId6"/>
          </a:graphicData>
        </a:graphic>
      </p:graphicFrame>
      <p:pic>
        <p:nvPicPr>
          <p:cNvPr id="9" name="Picture 2"/>
          <p:cNvPicPr>
            <a:picLocks noChangeAspect="1" noChangeArrowheads="1"/>
          </p:cNvPicPr>
          <p:nvPr/>
        </p:nvPicPr>
        <p:blipFill>
          <a:blip r:embed="rId7" cstate="print"/>
          <a:srcRect/>
          <a:stretch>
            <a:fillRect/>
          </a:stretch>
        </p:blipFill>
        <p:spPr bwMode="auto">
          <a:xfrm>
            <a:off x="206515" y="2078850"/>
            <a:ext cx="810090" cy="4708648"/>
          </a:xfrm>
          <a:prstGeom prst="rect">
            <a:avLst/>
          </a:prstGeom>
          <a:noFill/>
          <a:ln w="9525">
            <a:noFill/>
            <a:miter lim="800000"/>
            <a:headEnd/>
            <a:tailEnd/>
          </a:ln>
        </p:spPr>
      </p:pic>
      <p:sp>
        <p:nvSpPr>
          <p:cNvPr id="10" name="Obdélník 9"/>
          <p:cNvSpPr/>
          <p:nvPr/>
        </p:nvSpPr>
        <p:spPr>
          <a:xfrm>
            <a:off x="701570" y="188640"/>
            <a:ext cx="7979292" cy="954107"/>
          </a:xfrm>
          <a:prstGeom prst="rect">
            <a:avLst/>
          </a:prstGeom>
        </p:spPr>
        <p:txBody>
          <a:bodyPr wrap="square">
            <a:spAutoFit/>
          </a:bodyPr>
          <a:lstStyle/>
          <a:p>
            <a:r>
              <a:rPr lang="cs-CZ" sz="2800" b="1" dirty="0" smtClean="0">
                <a:latin typeface="Arial Narrow" panose="020B0606020202030204" pitchFamily="34" charset="0"/>
              </a:rPr>
              <a:t>Mycotoxins in </a:t>
            </a:r>
            <a:r>
              <a:rPr lang="cs-CZ" sz="2800" b="1" dirty="0" err="1" smtClean="0">
                <a:latin typeface="Arial Narrow" panose="020B0606020202030204" pitchFamily="34" charset="0"/>
              </a:rPr>
              <a:t>barley</a:t>
            </a:r>
            <a:r>
              <a:rPr lang="cs-CZ" sz="2800" b="1" dirty="0" smtClean="0">
                <a:latin typeface="Arial Narrow" panose="020B0606020202030204" pitchFamily="34" charset="0"/>
              </a:rPr>
              <a:t> – </a:t>
            </a:r>
            <a:r>
              <a:rPr lang="cs-CZ" sz="2800" b="1" u="sng" dirty="0" smtClean="0">
                <a:latin typeface="Arial Narrow" panose="020B0606020202030204" pitchFamily="34" charset="0"/>
              </a:rPr>
              <a:t>variability </a:t>
            </a:r>
            <a:r>
              <a:rPr lang="cs-CZ" sz="2800" b="1" u="sng" dirty="0" err="1" smtClean="0">
                <a:latin typeface="Arial Narrow" panose="020B0606020202030204" pitchFamily="34" charset="0"/>
              </a:rPr>
              <a:t>between</a:t>
            </a:r>
            <a:r>
              <a:rPr lang="cs-CZ" sz="2800" b="1" u="sng" dirty="0" smtClean="0">
                <a:latin typeface="Arial Narrow" panose="020B0606020202030204" pitchFamily="34" charset="0"/>
              </a:rPr>
              <a:t> </a:t>
            </a:r>
            <a:r>
              <a:rPr lang="cs-CZ" sz="2800" b="1" u="sng" dirty="0" err="1" smtClean="0">
                <a:latin typeface="Arial Narrow" panose="020B0606020202030204" pitchFamily="34" charset="0"/>
              </a:rPr>
              <a:t>localities</a:t>
            </a:r>
            <a:r>
              <a:rPr lang="cs-CZ" sz="2800" b="1" u="sng" dirty="0" smtClean="0">
                <a:latin typeface="Arial Narrow" panose="020B0606020202030204" pitchFamily="34" charset="0"/>
              </a:rPr>
              <a:t> </a:t>
            </a:r>
            <a:r>
              <a:rPr lang="cs-CZ" sz="2800" b="1" dirty="0" smtClean="0">
                <a:latin typeface="Arial Narrow" panose="020B0606020202030204" pitchFamily="34" charset="0"/>
              </a:rPr>
              <a:t>in </a:t>
            </a:r>
            <a:r>
              <a:rPr lang="cs-CZ" sz="2800" b="1" dirty="0" err="1" smtClean="0">
                <a:latin typeface="Arial Narrow" panose="020B0606020202030204" pitchFamily="34" charset="0"/>
              </a:rPr>
              <a:t>the</a:t>
            </a:r>
            <a:r>
              <a:rPr lang="cs-CZ" sz="2800" b="1" dirty="0" smtClean="0">
                <a:latin typeface="Arial Narrow" panose="020B0606020202030204" pitchFamily="34" charset="0"/>
              </a:rPr>
              <a:t> Czech </a:t>
            </a:r>
            <a:r>
              <a:rPr lang="cs-CZ" sz="2800" b="1" dirty="0" err="1" smtClean="0">
                <a:latin typeface="Arial Narrow" panose="020B0606020202030204" pitchFamily="34" charset="0"/>
              </a:rPr>
              <a:t>Republic</a:t>
            </a:r>
            <a:r>
              <a:rPr lang="cs-CZ" sz="2800" b="1" dirty="0" smtClean="0">
                <a:latin typeface="Arial Narrow" panose="020B0606020202030204" pitchFamily="34" charset="0"/>
              </a:rPr>
              <a:t>; </a:t>
            </a:r>
            <a:r>
              <a:rPr lang="cs-CZ" sz="2800" b="1" dirty="0" err="1" smtClean="0">
                <a:solidFill>
                  <a:srgbClr val="0070C0"/>
                </a:solidFill>
                <a:latin typeface="Arial Narrow" panose="020B0606020202030204" pitchFamily="34" charset="0"/>
              </a:rPr>
              <a:t>harvest</a:t>
            </a:r>
            <a:r>
              <a:rPr lang="cs-CZ" sz="2800" b="1" dirty="0" smtClean="0">
                <a:solidFill>
                  <a:srgbClr val="0070C0"/>
                </a:solidFill>
                <a:latin typeface="Arial Narrow" panose="020B0606020202030204" pitchFamily="34" charset="0"/>
              </a:rPr>
              <a:t> 2012</a:t>
            </a:r>
            <a:endParaRPr lang="en-US" sz="2800" b="1" dirty="0">
              <a:solidFill>
                <a:srgbClr val="FF0000"/>
              </a:solidFill>
              <a:latin typeface="Arial Narrow" panose="020B0606020202030204" pitchFamily="34" charset="0"/>
            </a:endParaRPr>
          </a:p>
        </p:txBody>
      </p:sp>
    </p:spTree>
    <p:custDataLst>
      <p:tags r:id="rId1"/>
    </p:custDataLst>
    <p:extLst>
      <p:ext uri="{BB962C8B-B14F-4D97-AF65-F5344CB8AC3E}">
        <p14:creationId xmlns:p14="http://schemas.microsoft.com/office/powerpoint/2010/main" val="17377600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custDataLst>
              <p:tags r:id="rId2"/>
            </p:custDataLst>
          </p:nvPr>
        </p:nvSpPr>
        <p:spPr>
          <a:xfrm>
            <a:off x="176543" y="3801215"/>
            <a:ext cx="4514207" cy="900148"/>
          </a:xfrm>
        </p:spPr>
        <p:txBody>
          <a:bodyPr>
            <a:noAutofit/>
          </a:bodyPr>
          <a:lstStyle/>
          <a:p>
            <a:r>
              <a:rPr lang="en-GB" sz="4000" dirty="0">
                <a:effectLst>
                  <a:outerShdw blurRad="38100" dist="38100" dir="2700000" algn="tl">
                    <a:srgbClr val="C0C0C0"/>
                  </a:outerShdw>
                </a:effectLst>
                <a:latin typeface="Arial Narrow" pitchFamily="34" charset="0"/>
                <a:cs typeface="Arial" pitchFamily="34" charset="0"/>
              </a:rPr>
              <a:t>Current trends in research in the field of food </a:t>
            </a:r>
            <a:r>
              <a:rPr lang="en-GB" sz="4000" dirty="0" smtClean="0">
                <a:effectLst>
                  <a:outerShdw blurRad="38100" dist="38100" dir="2700000" algn="tl">
                    <a:srgbClr val="C0C0C0"/>
                  </a:outerShdw>
                </a:effectLst>
                <a:latin typeface="Arial Narrow" pitchFamily="34" charset="0"/>
                <a:cs typeface="Arial" pitchFamily="34" charset="0"/>
              </a:rPr>
              <a:t>quality</a:t>
            </a:r>
            <a:r>
              <a:rPr lang="cs-CZ" sz="4000" dirty="0" smtClean="0">
                <a:effectLst>
                  <a:outerShdw blurRad="38100" dist="38100" dir="2700000" algn="tl">
                    <a:srgbClr val="C0C0C0"/>
                  </a:outerShdw>
                </a:effectLst>
                <a:latin typeface="Arial Narrow" pitchFamily="34" charset="0"/>
                <a:cs typeface="Arial" pitchFamily="34" charset="0"/>
              </a:rPr>
              <a:t>, </a:t>
            </a:r>
            <a:r>
              <a:rPr lang="en-GB" sz="4000" dirty="0" smtClean="0">
                <a:effectLst>
                  <a:outerShdw blurRad="38100" dist="38100" dir="2700000" algn="tl">
                    <a:srgbClr val="C0C0C0"/>
                  </a:outerShdw>
                </a:effectLst>
                <a:latin typeface="Arial Narrow" pitchFamily="34" charset="0"/>
                <a:cs typeface="Arial" pitchFamily="34" charset="0"/>
              </a:rPr>
              <a:t>safety</a:t>
            </a:r>
            <a:r>
              <a:rPr lang="cs-CZ" sz="4000" dirty="0" smtClean="0">
                <a:effectLst>
                  <a:outerShdw blurRad="38100" dist="38100" dir="2700000" algn="tl">
                    <a:srgbClr val="C0C0C0"/>
                  </a:outerShdw>
                </a:effectLst>
                <a:latin typeface="Arial Narrow" pitchFamily="34" charset="0"/>
                <a:cs typeface="Arial" pitchFamily="34" charset="0"/>
              </a:rPr>
              <a:t> and </a:t>
            </a:r>
            <a:r>
              <a:rPr lang="cs-CZ" sz="4000" dirty="0" err="1" smtClean="0">
                <a:effectLst>
                  <a:outerShdw blurRad="38100" dist="38100" dir="2700000" algn="tl">
                    <a:srgbClr val="C0C0C0"/>
                  </a:outerShdw>
                </a:effectLst>
                <a:latin typeface="Arial Narrow" pitchFamily="34" charset="0"/>
                <a:cs typeface="Arial" pitchFamily="34" charset="0"/>
              </a:rPr>
              <a:t>authenticity</a:t>
            </a:r>
            <a:r>
              <a:rPr lang="cs-CZ" sz="4000" dirty="0" smtClean="0">
                <a:effectLst>
                  <a:outerShdw blurRad="38100" dist="38100" dir="2700000" algn="tl">
                    <a:srgbClr val="C0C0C0"/>
                  </a:outerShdw>
                </a:effectLst>
                <a:latin typeface="Arial Narrow" pitchFamily="34" charset="0"/>
                <a:cs typeface="Arial" pitchFamily="34" charset="0"/>
              </a:rPr>
              <a:t>  </a:t>
            </a:r>
            <a:endParaRPr lang="cs-CZ" sz="4000" dirty="0">
              <a:effectLst>
                <a:outerShdw blurRad="38100" dist="38100" dir="2700000" algn="tl">
                  <a:srgbClr val="C0C0C0"/>
                </a:outerShdw>
              </a:effectLst>
              <a:latin typeface="Arial Narrow" pitchFamily="34" charset="0"/>
              <a:cs typeface="Arial" pitchFamily="34" charset="0"/>
            </a:endParaRPr>
          </a:p>
        </p:txBody>
      </p:sp>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6508" y="283688"/>
            <a:ext cx="3227893" cy="65606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Obdélník 2"/>
          <p:cNvSpPr/>
          <p:nvPr/>
        </p:nvSpPr>
        <p:spPr>
          <a:xfrm>
            <a:off x="176545" y="388966"/>
            <a:ext cx="4716088" cy="2677656"/>
          </a:xfrm>
          <a:prstGeom prst="rect">
            <a:avLst/>
          </a:prstGeom>
          <a:solidFill>
            <a:srgbClr val="006838"/>
          </a:solidFill>
        </p:spPr>
        <p:txBody>
          <a:bodyPr wrap="square">
            <a:spAutoFit/>
          </a:bodyPr>
          <a:lstStyle/>
          <a:p>
            <a:r>
              <a:rPr lang="en-GB" sz="2400" b="1" dirty="0" smtClean="0">
                <a:solidFill>
                  <a:schemeClr val="bg1"/>
                </a:solidFill>
              </a:rPr>
              <a:t>FOOD SECURITY "</a:t>
            </a:r>
            <a:r>
              <a:rPr lang="en-GB" sz="2400" b="1" dirty="0">
                <a:solidFill>
                  <a:schemeClr val="bg1"/>
                </a:solidFill>
              </a:rPr>
              <a:t>exists when all people, at all times, have physical and economic access to sufficient, safe and nutritious food to meet their dietary needs and food preferences for an active and healthy </a:t>
            </a:r>
            <a:r>
              <a:rPr lang="en-GB" sz="2400" b="1" dirty="0" smtClean="0">
                <a:solidFill>
                  <a:schemeClr val="bg1"/>
                </a:solidFill>
              </a:rPr>
              <a:t>life</a:t>
            </a:r>
            <a:r>
              <a:rPr lang="cs-CZ" sz="2400" b="1" dirty="0" smtClean="0">
                <a:solidFill>
                  <a:schemeClr val="bg1"/>
                </a:solidFill>
              </a:rPr>
              <a:t>“.</a:t>
            </a:r>
            <a:endParaRPr lang="en-GB" sz="2400" b="1" dirty="0">
              <a:solidFill>
                <a:schemeClr val="bg1"/>
              </a:solidFill>
            </a:endParaRPr>
          </a:p>
        </p:txBody>
      </p:sp>
      <p:sp>
        <p:nvSpPr>
          <p:cNvPr id="4" name="TextovéPole 3"/>
          <p:cNvSpPr txBox="1"/>
          <p:nvPr/>
        </p:nvSpPr>
        <p:spPr>
          <a:xfrm>
            <a:off x="56330" y="3279575"/>
            <a:ext cx="4754635" cy="646331"/>
          </a:xfrm>
          <a:prstGeom prst="rect">
            <a:avLst/>
          </a:prstGeom>
          <a:noFill/>
        </p:spPr>
        <p:txBody>
          <a:bodyPr wrap="none" rtlCol="0">
            <a:spAutoFit/>
          </a:bodyPr>
          <a:lstStyle/>
          <a:p>
            <a:r>
              <a:rPr lang="en-GB" i="1" dirty="0"/>
              <a:t>The final report of the 1996 World Food </a:t>
            </a:r>
            <a:r>
              <a:rPr lang="en-GB" i="1" dirty="0" smtClean="0"/>
              <a:t>Summit</a:t>
            </a:r>
            <a:endParaRPr lang="cs-CZ" i="1" dirty="0"/>
          </a:p>
          <a:p>
            <a:endParaRPr lang="cs-CZ" i="1" dirty="0"/>
          </a:p>
        </p:txBody>
      </p:sp>
    </p:spTree>
    <p:custDataLst>
      <p:tags r:id="rId1"/>
    </p:custDataLst>
    <p:extLst>
      <p:ext uri="{BB962C8B-B14F-4D97-AF65-F5344CB8AC3E}">
        <p14:creationId xmlns:p14="http://schemas.microsoft.com/office/powerpoint/2010/main" val="2473133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4" cstate="print"/>
          <a:srcRect/>
          <a:stretch>
            <a:fillRect/>
          </a:stretch>
        </p:blipFill>
        <p:spPr bwMode="auto">
          <a:xfrm>
            <a:off x="0" y="1411187"/>
            <a:ext cx="937086" cy="5446814"/>
          </a:xfrm>
          <a:prstGeom prst="rect">
            <a:avLst/>
          </a:prstGeom>
          <a:noFill/>
          <a:ln w="9525">
            <a:noFill/>
            <a:miter lim="800000"/>
            <a:headEnd/>
            <a:tailEnd/>
          </a:ln>
        </p:spPr>
      </p:pic>
      <p:sp>
        <p:nvSpPr>
          <p:cNvPr id="10" name="Obdélník 9"/>
          <p:cNvSpPr/>
          <p:nvPr/>
        </p:nvSpPr>
        <p:spPr>
          <a:xfrm>
            <a:off x="0" y="6489340"/>
            <a:ext cx="2231740" cy="3686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bdélník 10"/>
          <p:cNvSpPr/>
          <p:nvPr/>
        </p:nvSpPr>
        <p:spPr>
          <a:xfrm>
            <a:off x="597040" y="323655"/>
            <a:ext cx="8505945" cy="830997"/>
          </a:xfrm>
          <a:prstGeom prst="rect">
            <a:avLst/>
          </a:prstGeom>
        </p:spPr>
        <p:txBody>
          <a:bodyPr wrap="square">
            <a:spAutoFit/>
          </a:bodyPr>
          <a:lstStyle/>
          <a:p>
            <a:r>
              <a:rPr lang="cs-CZ" sz="2400" b="1" dirty="0" err="1" smtClean="0">
                <a:latin typeface="Arial Narrow" panose="020B0606020202030204" pitchFamily="34" charset="0"/>
                <a:cs typeface="Arial" pitchFamily="34" charset="0"/>
              </a:rPr>
              <a:t>Occurrence</a:t>
            </a:r>
            <a:r>
              <a:rPr lang="cs-CZ" sz="2400" b="1" dirty="0" smtClean="0">
                <a:latin typeface="Arial Narrow" panose="020B0606020202030204" pitchFamily="34" charset="0"/>
                <a:cs typeface="Arial" pitchFamily="34" charset="0"/>
              </a:rPr>
              <a:t> of mycotoxins in </a:t>
            </a:r>
            <a:r>
              <a:rPr lang="cs-CZ" sz="2400" b="1" dirty="0" err="1" smtClean="0">
                <a:latin typeface="Arial Narrow" panose="020B0606020202030204" pitchFamily="34" charset="0"/>
                <a:cs typeface="Arial" pitchFamily="34" charset="0"/>
              </a:rPr>
              <a:t>barley</a:t>
            </a:r>
            <a:r>
              <a:rPr lang="cs-CZ" sz="2400" b="1" dirty="0" smtClean="0">
                <a:latin typeface="Arial Narrow" panose="020B0606020202030204" pitchFamily="34" charset="0"/>
                <a:cs typeface="Arial" pitchFamily="34" charset="0"/>
              </a:rPr>
              <a:t> </a:t>
            </a:r>
            <a:r>
              <a:rPr lang="cs-CZ" sz="2400" b="1" dirty="0" err="1" smtClean="0">
                <a:latin typeface="Arial Narrow" panose="020B0606020202030204" pitchFamily="34" charset="0"/>
                <a:cs typeface="Arial" pitchFamily="34" charset="0"/>
              </a:rPr>
              <a:t>harvested</a:t>
            </a:r>
            <a:r>
              <a:rPr lang="cs-CZ" sz="2400" b="1" dirty="0" smtClean="0">
                <a:latin typeface="Arial Narrow" panose="020B0606020202030204" pitchFamily="34" charset="0"/>
                <a:cs typeface="Arial" pitchFamily="34" charset="0"/>
              </a:rPr>
              <a:t> in </a:t>
            </a:r>
            <a:r>
              <a:rPr lang="cs-CZ" sz="2400" b="1" dirty="0" err="1" smtClean="0">
                <a:latin typeface="Arial Narrow" panose="020B0606020202030204" pitchFamily="34" charset="0"/>
                <a:cs typeface="Arial" pitchFamily="34" charset="0"/>
              </a:rPr>
              <a:t>the</a:t>
            </a:r>
            <a:r>
              <a:rPr lang="cs-CZ" sz="2400" b="1" dirty="0" smtClean="0">
                <a:latin typeface="Arial Narrow" panose="020B0606020202030204" pitchFamily="34" charset="0"/>
                <a:cs typeface="Arial" pitchFamily="34" charset="0"/>
              </a:rPr>
              <a:t> Czech Republic </a:t>
            </a:r>
            <a:r>
              <a:rPr lang="cs-CZ" sz="2400" b="1" dirty="0" err="1" smtClean="0">
                <a:latin typeface="Arial Narrow" panose="020B0606020202030204" pitchFamily="34" charset="0"/>
                <a:cs typeface="Arial" pitchFamily="34" charset="0"/>
              </a:rPr>
              <a:t>between</a:t>
            </a:r>
            <a:r>
              <a:rPr lang="cs-CZ" sz="2400" b="1" dirty="0" smtClean="0">
                <a:latin typeface="Arial Narrow" panose="020B0606020202030204" pitchFamily="34" charset="0"/>
                <a:cs typeface="Arial" pitchFamily="34" charset="0"/>
              </a:rPr>
              <a:t> 2012 - 2014 (µg/kg)</a:t>
            </a:r>
            <a:endParaRPr lang="en-US" sz="2400" b="1" dirty="0">
              <a:latin typeface="Arial Narrow" panose="020B0606020202030204" pitchFamily="34" charset="0"/>
              <a:cs typeface="Arial" pitchFamily="34" charset="0"/>
            </a:endParaRPr>
          </a:p>
        </p:txBody>
      </p:sp>
      <p:graphicFrame>
        <p:nvGraphicFramePr>
          <p:cNvPr id="6" name="Graf 5"/>
          <p:cNvGraphicFramePr/>
          <p:nvPr>
            <p:extLst/>
          </p:nvPr>
        </p:nvGraphicFramePr>
        <p:xfrm>
          <a:off x="60361" y="1145295"/>
          <a:ext cx="4815534" cy="3060340"/>
        </p:xfrm>
        <a:graphic>
          <a:graphicData uri="http://schemas.openxmlformats.org/drawingml/2006/chart">
            <c:chart xmlns:c="http://schemas.openxmlformats.org/drawingml/2006/chart" xmlns:r="http://schemas.openxmlformats.org/officeDocument/2006/relationships" r:id="rId5"/>
          </a:graphicData>
        </a:graphic>
      </p:graphicFrame>
      <p:sp>
        <p:nvSpPr>
          <p:cNvPr id="3" name="Obdélník 2"/>
          <p:cNvSpPr/>
          <p:nvPr/>
        </p:nvSpPr>
        <p:spPr>
          <a:xfrm>
            <a:off x="3176845" y="1493785"/>
            <a:ext cx="1282642" cy="239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Skupina 67"/>
          <p:cNvGrpSpPr/>
          <p:nvPr/>
        </p:nvGrpSpPr>
        <p:grpSpPr>
          <a:xfrm>
            <a:off x="5112060" y="1258136"/>
            <a:ext cx="3735415" cy="3250984"/>
            <a:chOff x="116505" y="863715"/>
            <a:chExt cx="3735415" cy="3105345"/>
          </a:xfrm>
        </p:grpSpPr>
        <p:graphicFrame>
          <p:nvGraphicFramePr>
            <p:cNvPr id="13" name="Graf 12"/>
            <p:cNvGraphicFramePr/>
            <p:nvPr>
              <p:extLst/>
            </p:nvPr>
          </p:nvGraphicFramePr>
          <p:xfrm>
            <a:off x="296525" y="1178750"/>
            <a:ext cx="3555395" cy="2790310"/>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ovéPole 13"/>
            <p:cNvSpPr txBox="1"/>
            <p:nvPr/>
          </p:nvSpPr>
          <p:spPr>
            <a:xfrm>
              <a:off x="2096725" y="863715"/>
              <a:ext cx="855095" cy="292388"/>
            </a:xfrm>
            <a:prstGeom prst="rect">
              <a:avLst/>
            </a:prstGeom>
            <a:noFill/>
          </p:spPr>
          <p:txBody>
            <a:bodyPr wrap="square" rtlCol="0">
              <a:spAutoFit/>
            </a:bodyPr>
            <a:lstStyle/>
            <a:p>
              <a:r>
                <a:rPr lang="cs-CZ" sz="1300" dirty="0" smtClean="0"/>
                <a:t>66 </a:t>
              </a:r>
              <a:r>
                <a:rPr lang="cs-CZ" sz="1300" dirty="0" smtClean="0">
                  <a:latin typeface="Calibri"/>
                  <a:cs typeface="Calibri"/>
                </a:rPr>
                <a:t>µg/kg</a:t>
              </a:r>
              <a:endParaRPr lang="en-US" sz="1300" dirty="0"/>
            </a:p>
          </p:txBody>
        </p:sp>
        <p:cxnSp>
          <p:nvCxnSpPr>
            <p:cNvPr id="15" name="Přímá spojovací čára 8"/>
            <p:cNvCxnSpPr/>
            <p:nvPr/>
          </p:nvCxnSpPr>
          <p:spPr>
            <a:xfrm flipH="1">
              <a:off x="2141731" y="1133745"/>
              <a:ext cx="90009" cy="315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ovéPole 15"/>
            <p:cNvSpPr txBox="1"/>
            <p:nvPr/>
          </p:nvSpPr>
          <p:spPr>
            <a:xfrm>
              <a:off x="2186735" y="2258870"/>
              <a:ext cx="1125125" cy="292388"/>
            </a:xfrm>
            <a:prstGeom prst="rect">
              <a:avLst/>
            </a:prstGeom>
            <a:noFill/>
          </p:spPr>
          <p:txBody>
            <a:bodyPr wrap="square" rtlCol="0">
              <a:spAutoFit/>
            </a:bodyPr>
            <a:lstStyle/>
            <a:p>
              <a:r>
                <a:rPr lang="cs-CZ" sz="1300" dirty="0" smtClean="0">
                  <a:solidFill>
                    <a:schemeClr val="bg1"/>
                  </a:solidFill>
                </a:rPr>
                <a:t>1432 </a:t>
              </a:r>
              <a:r>
                <a:rPr lang="cs-CZ" sz="1300" dirty="0" smtClean="0">
                  <a:solidFill>
                    <a:schemeClr val="bg1"/>
                  </a:solidFill>
                  <a:latin typeface="Calibri"/>
                  <a:cs typeface="Calibri"/>
                </a:rPr>
                <a:t>µg/kg</a:t>
              </a:r>
              <a:endParaRPr lang="en-US" sz="1300" dirty="0">
                <a:solidFill>
                  <a:schemeClr val="bg1"/>
                </a:solidFill>
              </a:endParaRPr>
            </a:p>
          </p:txBody>
        </p:sp>
        <p:sp>
          <p:nvSpPr>
            <p:cNvPr id="17" name="TextovéPole 16"/>
            <p:cNvSpPr txBox="1"/>
            <p:nvPr/>
          </p:nvSpPr>
          <p:spPr>
            <a:xfrm>
              <a:off x="1676509" y="3313003"/>
              <a:ext cx="630070" cy="492443"/>
            </a:xfrm>
            <a:prstGeom prst="rect">
              <a:avLst/>
            </a:prstGeom>
            <a:noFill/>
          </p:spPr>
          <p:txBody>
            <a:bodyPr wrap="square" rtlCol="0">
              <a:spAutoFit/>
            </a:bodyPr>
            <a:lstStyle/>
            <a:p>
              <a:r>
                <a:rPr lang="cs-CZ" sz="1300" dirty="0" smtClean="0">
                  <a:solidFill>
                    <a:schemeClr val="bg1"/>
                  </a:solidFill>
                </a:rPr>
                <a:t>250 </a:t>
              </a:r>
              <a:r>
                <a:rPr lang="cs-CZ" sz="1300" dirty="0" smtClean="0">
                  <a:solidFill>
                    <a:schemeClr val="bg1"/>
                  </a:solidFill>
                  <a:latin typeface="Calibri"/>
                  <a:cs typeface="Calibri"/>
                </a:rPr>
                <a:t>µg/kg</a:t>
              </a:r>
              <a:endParaRPr lang="en-US" sz="1300" dirty="0">
                <a:solidFill>
                  <a:schemeClr val="bg1"/>
                </a:solidFill>
              </a:endParaRPr>
            </a:p>
          </p:txBody>
        </p:sp>
        <p:sp>
          <p:nvSpPr>
            <p:cNvPr id="18" name="TextovéPole 17"/>
            <p:cNvSpPr txBox="1"/>
            <p:nvPr/>
          </p:nvSpPr>
          <p:spPr>
            <a:xfrm>
              <a:off x="1151620" y="2978950"/>
              <a:ext cx="630070" cy="492443"/>
            </a:xfrm>
            <a:prstGeom prst="rect">
              <a:avLst/>
            </a:prstGeom>
            <a:noFill/>
          </p:spPr>
          <p:txBody>
            <a:bodyPr wrap="square" rtlCol="0">
              <a:spAutoFit/>
            </a:bodyPr>
            <a:lstStyle/>
            <a:p>
              <a:r>
                <a:rPr lang="cs-CZ" sz="1300" dirty="0" smtClean="0">
                  <a:solidFill>
                    <a:schemeClr val="bg1"/>
                  </a:solidFill>
                </a:rPr>
                <a:t>354 </a:t>
              </a:r>
              <a:r>
                <a:rPr lang="cs-CZ" sz="1300" dirty="0" smtClean="0">
                  <a:solidFill>
                    <a:schemeClr val="bg1"/>
                  </a:solidFill>
                  <a:latin typeface="Calibri"/>
                  <a:cs typeface="Calibri"/>
                </a:rPr>
                <a:t>µg/kg</a:t>
              </a:r>
              <a:endParaRPr lang="en-US" sz="1300" dirty="0">
                <a:solidFill>
                  <a:schemeClr val="bg1"/>
                </a:solidFill>
              </a:endParaRPr>
            </a:p>
          </p:txBody>
        </p:sp>
        <p:cxnSp>
          <p:nvCxnSpPr>
            <p:cNvPr id="19" name="Přímá spojovací čára 13"/>
            <p:cNvCxnSpPr/>
            <p:nvPr/>
          </p:nvCxnSpPr>
          <p:spPr>
            <a:xfrm flipH="1">
              <a:off x="656565" y="3113965"/>
              <a:ext cx="270030" cy="1350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ovéPole 19"/>
            <p:cNvSpPr txBox="1"/>
            <p:nvPr/>
          </p:nvSpPr>
          <p:spPr>
            <a:xfrm>
              <a:off x="206515" y="3203975"/>
              <a:ext cx="855095" cy="292388"/>
            </a:xfrm>
            <a:prstGeom prst="rect">
              <a:avLst/>
            </a:prstGeom>
            <a:noFill/>
          </p:spPr>
          <p:txBody>
            <a:bodyPr wrap="square" rtlCol="0">
              <a:spAutoFit/>
            </a:bodyPr>
            <a:lstStyle/>
            <a:p>
              <a:r>
                <a:rPr lang="cs-CZ" sz="1300" dirty="0" smtClean="0"/>
                <a:t>36 </a:t>
              </a:r>
              <a:r>
                <a:rPr lang="cs-CZ" sz="1300" dirty="0" smtClean="0">
                  <a:latin typeface="Calibri"/>
                  <a:cs typeface="Calibri"/>
                </a:rPr>
                <a:t>µg/kg</a:t>
              </a:r>
              <a:endParaRPr lang="en-US" sz="1300" dirty="0"/>
            </a:p>
          </p:txBody>
        </p:sp>
        <p:sp>
          <p:nvSpPr>
            <p:cNvPr id="21" name="TextovéPole 20"/>
            <p:cNvSpPr txBox="1"/>
            <p:nvPr/>
          </p:nvSpPr>
          <p:spPr>
            <a:xfrm>
              <a:off x="116505" y="2708920"/>
              <a:ext cx="855095" cy="492443"/>
            </a:xfrm>
            <a:prstGeom prst="rect">
              <a:avLst/>
            </a:prstGeom>
            <a:noFill/>
          </p:spPr>
          <p:txBody>
            <a:bodyPr wrap="square" rtlCol="0">
              <a:spAutoFit/>
            </a:bodyPr>
            <a:lstStyle/>
            <a:p>
              <a:r>
                <a:rPr lang="cs-CZ" sz="1300" dirty="0" smtClean="0"/>
                <a:t>145 </a:t>
              </a:r>
              <a:r>
                <a:rPr lang="cs-CZ" sz="1300" dirty="0" smtClean="0">
                  <a:latin typeface="Calibri"/>
                  <a:cs typeface="Calibri"/>
                </a:rPr>
                <a:t>µg/kg</a:t>
              </a:r>
              <a:endParaRPr lang="en-US" sz="1300" dirty="0"/>
            </a:p>
          </p:txBody>
        </p:sp>
        <p:cxnSp>
          <p:nvCxnSpPr>
            <p:cNvPr id="22" name="Přímá spojovací čára 18"/>
            <p:cNvCxnSpPr/>
            <p:nvPr/>
          </p:nvCxnSpPr>
          <p:spPr>
            <a:xfrm flipH="1">
              <a:off x="566555" y="2798930"/>
              <a:ext cx="360040" cy="450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ovéPole 22"/>
            <p:cNvSpPr txBox="1"/>
            <p:nvPr/>
          </p:nvSpPr>
          <p:spPr>
            <a:xfrm>
              <a:off x="926595" y="2078850"/>
              <a:ext cx="630070" cy="492443"/>
            </a:xfrm>
            <a:prstGeom prst="rect">
              <a:avLst/>
            </a:prstGeom>
            <a:noFill/>
          </p:spPr>
          <p:txBody>
            <a:bodyPr wrap="square" rtlCol="0">
              <a:spAutoFit/>
            </a:bodyPr>
            <a:lstStyle/>
            <a:p>
              <a:r>
                <a:rPr lang="cs-CZ" sz="1300" dirty="0" smtClean="0">
                  <a:solidFill>
                    <a:schemeClr val="bg1"/>
                  </a:solidFill>
                </a:rPr>
                <a:t>462 </a:t>
              </a:r>
              <a:r>
                <a:rPr lang="cs-CZ" sz="1300" dirty="0" smtClean="0">
                  <a:solidFill>
                    <a:schemeClr val="bg1"/>
                  </a:solidFill>
                  <a:latin typeface="Calibri"/>
                  <a:cs typeface="Calibri"/>
                </a:rPr>
                <a:t>µg/kg</a:t>
              </a:r>
              <a:endParaRPr lang="en-US" sz="1300" dirty="0">
                <a:solidFill>
                  <a:schemeClr val="bg1"/>
                </a:solidFill>
              </a:endParaRPr>
            </a:p>
          </p:txBody>
        </p:sp>
        <p:sp>
          <p:nvSpPr>
            <p:cNvPr id="24" name="TextovéPole 23"/>
            <p:cNvSpPr txBox="1"/>
            <p:nvPr/>
          </p:nvSpPr>
          <p:spPr>
            <a:xfrm>
              <a:off x="1376645" y="1493785"/>
              <a:ext cx="630070" cy="492443"/>
            </a:xfrm>
            <a:prstGeom prst="rect">
              <a:avLst/>
            </a:prstGeom>
            <a:noFill/>
          </p:spPr>
          <p:txBody>
            <a:bodyPr wrap="square" rtlCol="0">
              <a:spAutoFit/>
            </a:bodyPr>
            <a:lstStyle/>
            <a:p>
              <a:r>
                <a:rPr lang="cs-CZ" sz="1300" dirty="0" smtClean="0">
                  <a:solidFill>
                    <a:schemeClr val="bg1"/>
                  </a:solidFill>
                </a:rPr>
                <a:t>280 </a:t>
              </a:r>
              <a:r>
                <a:rPr lang="cs-CZ" sz="1300" dirty="0" smtClean="0">
                  <a:solidFill>
                    <a:schemeClr val="bg1"/>
                  </a:solidFill>
                  <a:latin typeface="Calibri"/>
                  <a:cs typeface="Calibri"/>
                </a:rPr>
                <a:t>µg/kg</a:t>
              </a:r>
              <a:endParaRPr lang="en-US" sz="1300" dirty="0">
                <a:solidFill>
                  <a:schemeClr val="bg1"/>
                </a:solidFill>
              </a:endParaRPr>
            </a:p>
          </p:txBody>
        </p:sp>
        <p:cxnSp>
          <p:nvCxnSpPr>
            <p:cNvPr id="25" name="Přímá spojovací čára 23"/>
            <p:cNvCxnSpPr/>
            <p:nvPr/>
          </p:nvCxnSpPr>
          <p:spPr>
            <a:xfrm>
              <a:off x="1916705" y="1178750"/>
              <a:ext cx="45006" cy="2700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ovéPole 25"/>
            <p:cNvSpPr txBox="1"/>
            <p:nvPr/>
          </p:nvSpPr>
          <p:spPr>
            <a:xfrm>
              <a:off x="1421650" y="908720"/>
              <a:ext cx="855095" cy="292388"/>
            </a:xfrm>
            <a:prstGeom prst="rect">
              <a:avLst/>
            </a:prstGeom>
            <a:noFill/>
          </p:spPr>
          <p:txBody>
            <a:bodyPr wrap="square" rtlCol="0">
              <a:spAutoFit/>
            </a:bodyPr>
            <a:lstStyle/>
            <a:p>
              <a:r>
                <a:rPr lang="cs-CZ" sz="1300" dirty="0" smtClean="0"/>
                <a:t>87 </a:t>
              </a:r>
              <a:r>
                <a:rPr lang="cs-CZ" sz="1300" dirty="0" smtClean="0">
                  <a:latin typeface="Calibri"/>
                  <a:cs typeface="Calibri"/>
                </a:rPr>
                <a:t>µg/kg</a:t>
              </a:r>
              <a:endParaRPr lang="en-US" sz="1300" dirty="0"/>
            </a:p>
          </p:txBody>
        </p:sp>
      </p:grpSp>
      <p:grpSp>
        <p:nvGrpSpPr>
          <p:cNvPr id="5" name="Skupina 68"/>
          <p:cNvGrpSpPr/>
          <p:nvPr/>
        </p:nvGrpSpPr>
        <p:grpSpPr>
          <a:xfrm>
            <a:off x="2368493" y="3613922"/>
            <a:ext cx="3645405" cy="3276193"/>
            <a:chOff x="4121950" y="908720"/>
            <a:chExt cx="3331595" cy="3064172"/>
          </a:xfrm>
        </p:grpSpPr>
        <p:graphicFrame>
          <p:nvGraphicFramePr>
            <p:cNvPr id="28" name="Graf 27"/>
            <p:cNvGraphicFramePr/>
            <p:nvPr>
              <p:extLst/>
            </p:nvPr>
          </p:nvGraphicFramePr>
          <p:xfrm>
            <a:off x="4121950" y="1268760"/>
            <a:ext cx="3331595" cy="2704132"/>
          </p:xfrm>
          <a:graphic>
            <a:graphicData uri="http://schemas.openxmlformats.org/drawingml/2006/chart">
              <c:chart xmlns:c="http://schemas.openxmlformats.org/drawingml/2006/chart" xmlns:r="http://schemas.openxmlformats.org/officeDocument/2006/relationships" r:id="rId7"/>
            </a:graphicData>
          </a:graphic>
        </p:graphicFrame>
        <p:sp>
          <p:nvSpPr>
            <p:cNvPr id="29" name="TextovéPole 28"/>
            <p:cNvSpPr txBox="1"/>
            <p:nvPr/>
          </p:nvSpPr>
          <p:spPr>
            <a:xfrm>
              <a:off x="5697125" y="908720"/>
              <a:ext cx="855095" cy="292388"/>
            </a:xfrm>
            <a:prstGeom prst="rect">
              <a:avLst/>
            </a:prstGeom>
            <a:noFill/>
          </p:spPr>
          <p:txBody>
            <a:bodyPr wrap="square" rtlCol="0">
              <a:spAutoFit/>
            </a:bodyPr>
            <a:lstStyle/>
            <a:p>
              <a:r>
                <a:rPr lang="cs-CZ" sz="1300" dirty="0" smtClean="0"/>
                <a:t>44 </a:t>
              </a:r>
              <a:r>
                <a:rPr lang="cs-CZ" sz="1300" dirty="0" smtClean="0">
                  <a:latin typeface="Calibri"/>
                  <a:cs typeface="Calibri"/>
                </a:rPr>
                <a:t>µg/kg</a:t>
              </a:r>
              <a:endParaRPr lang="en-US" sz="1300" dirty="0"/>
            </a:p>
          </p:txBody>
        </p:sp>
        <p:cxnSp>
          <p:nvCxnSpPr>
            <p:cNvPr id="30" name="Přímá spojovací čára 40"/>
            <p:cNvCxnSpPr/>
            <p:nvPr/>
          </p:nvCxnSpPr>
          <p:spPr>
            <a:xfrm flipV="1">
              <a:off x="5922150" y="1223755"/>
              <a:ext cx="45005" cy="2037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ovéPole 31"/>
            <p:cNvSpPr txBox="1"/>
            <p:nvPr/>
          </p:nvSpPr>
          <p:spPr>
            <a:xfrm>
              <a:off x="5967155" y="2888940"/>
              <a:ext cx="630070" cy="492443"/>
            </a:xfrm>
            <a:prstGeom prst="rect">
              <a:avLst/>
            </a:prstGeom>
            <a:noFill/>
          </p:spPr>
          <p:txBody>
            <a:bodyPr wrap="square" rtlCol="0">
              <a:spAutoFit/>
            </a:bodyPr>
            <a:lstStyle/>
            <a:p>
              <a:r>
                <a:rPr lang="cs-CZ" sz="1300" dirty="0" smtClean="0">
                  <a:solidFill>
                    <a:schemeClr val="bg1"/>
                  </a:solidFill>
                </a:rPr>
                <a:t>651 </a:t>
              </a:r>
              <a:r>
                <a:rPr lang="cs-CZ" sz="1300" dirty="0" smtClean="0">
                  <a:solidFill>
                    <a:schemeClr val="bg1"/>
                  </a:solidFill>
                  <a:latin typeface="Calibri"/>
                  <a:cs typeface="Calibri"/>
                </a:rPr>
                <a:t>µg/kg</a:t>
              </a:r>
              <a:endParaRPr lang="en-US" sz="1300" dirty="0">
                <a:solidFill>
                  <a:schemeClr val="bg1"/>
                </a:solidFill>
              </a:endParaRPr>
            </a:p>
          </p:txBody>
        </p:sp>
        <p:sp>
          <p:nvSpPr>
            <p:cNvPr id="33" name="TextovéPole 32"/>
            <p:cNvSpPr txBox="1"/>
            <p:nvPr/>
          </p:nvSpPr>
          <p:spPr>
            <a:xfrm>
              <a:off x="4887035" y="2843935"/>
              <a:ext cx="630070" cy="492443"/>
            </a:xfrm>
            <a:prstGeom prst="rect">
              <a:avLst/>
            </a:prstGeom>
            <a:noFill/>
          </p:spPr>
          <p:txBody>
            <a:bodyPr wrap="square" rtlCol="0">
              <a:spAutoFit/>
            </a:bodyPr>
            <a:lstStyle/>
            <a:p>
              <a:r>
                <a:rPr lang="cs-CZ" sz="1300" dirty="0" smtClean="0">
                  <a:solidFill>
                    <a:schemeClr val="bg1"/>
                  </a:solidFill>
                </a:rPr>
                <a:t>326 </a:t>
              </a:r>
              <a:r>
                <a:rPr lang="cs-CZ" sz="1300" dirty="0" smtClean="0">
                  <a:solidFill>
                    <a:schemeClr val="bg1"/>
                  </a:solidFill>
                  <a:latin typeface="Calibri"/>
                  <a:cs typeface="Calibri"/>
                </a:rPr>
                <a:t>µg/kg</a:t>
              </a:r>
              <a:endParaRPr lang="en-US" sz="1300" dirty="0">
                <a:solidFill>
                  <a:schemeClr val="bg1"/>
                </a:solidFill>
              </a:endParaRPr>
            </a:p>
          </p:txBody>
        </p:sp>
        <p:sp>
          <p:nvSpPr>
            <p:cNvPr id="34" name="TextovéPole 33"/>
            <p:cNvSpPr txBox="1"/>
            <p:nvPr/>
          </p:nvSpPr>
          <p:spPr>
            <a:xfrm>
              <a:off x="4707015" y="2078850"/>
              <a:ext cx="630070" cy="492443"/>
            </a:xfrm>
            <a:prstGeom prst="rect">
              <a:avLst/>
            </a:prstGeom>
            <a:noFill/>
          </p:spPr>
          <p:txBody>
            <a:bodyPr wrap="square" rtlCol="0">
              <a:spAutoFit/>
            </a:bodyPr>
            <a:lstStyle/>
            <a:p>
              <a:r>
                <a:rPr lang="cs-CZ" sz="1300" dirty="0" smtClean="0">
                  <a:solidFill>
                    <a:schemeClr val="bg1"/>
                  </a:solidFill>
                </a:rPr>
                <a:t>194 </a:t>
              </a:r>
              <a:r>
                <a:rPr lang="cs-CZ" sz="1300" dirty="0" smtClean="0">
                  <a:solidFill>
                    <a:schemeClr val="bg1"/>
                  </a:solidFill>
                  <a:latin typeface="Calibri"/>
                  <a:cs typeface="Calibri"/>
                </a:rPr>
                <a:t>µg/kg</a:t>
              </a:r>
              <a:endParaRPr lang="en-US" sz="1300" dirty="0">
                <a:solidFill>
                  <a:schemeClr val="bg1"/>
                </a:solidFill>
              </a:endParaRPr>
            </a:p>
          </p:txBody>
        </p:sp>
        <p:sp>
          <p:nvSpPr>
            <p:cNvPr id="35" name="TextovéPole 34"/>
            <p:cNvSpPr txBox="1"/>
            <p:nvPr/>
          </p:nvSpPr>
          <p:spPr>
            <a:xfrm>
              <a:off x="5157065" y="1583795"/>
              <a:ext cx="630070" cy="492443"/>
            </a:xfrm>
            <a:prstGeom prst="rect">
              <a:avLst/>
            </a:prstGeom>
            <a:noFill/>
          </p:spPr>
          <p:txBody>
            <a:bodyPr wrap="square" rtlCol="0">
              <a:spAutoFit/>
            </a:bodyPr>
            <a:lstStyle/>
            <a:p>
              <a:r>
                <a:rPr lang="cs-CZ" sz="1300" dirty="0" smtClean="0"/>
                <a:t>204 </a:t>
              </a:r>
              <a:r>
                <a:rPr lang="cs-CZ" sz="1300" dirty="0" smtClean="0">
                  <a:latin typeface="Calibri"/>
                  <a:cs typeface="Calibri"/>
                </a:rPr>
                <a:t>µg/kg</a:t>
              </a:r>
              <a:endParaRPr lang="en-US" sz="1300" dirty="0"/>
            </a:p>
          </p:txBody>
        </p:sp>
      </p:grpSp>
      <p:sp>
        <p:nvSpPr>
          <p:cNvPr id="4" name="TextovéPole 3"/>
          <p:cNvSpPr txBox="1"/>
          <p:nvPr/>
        </p:nvSpPr>
        <p:spPr>
          <a:xfrm>
            <a:off x="1115870" y="4335708"/>
            <a:ext cx="1282642" cy="430887"/>
          </a:xfrm>
          <a:prstGeom prst="rect">
            <a:avLst/>
          </a:prstGeom>
          <a:noFill/>
        </p:spPr>
        <p:txBody>
          <a:bodyPr wrap="square" rtlCol="0">
            <a:spAutoFit/>
          </a:bodyPr>
          <a:lstStyle/>
          <a:p>
            <a:r>
              <a:rPr lang="cs-CZ" sz="2200" b="1" dirty="0" smtClean="0"/>
              <a:t>2012</a:t>
            </a:r>
            <a:endParaRPr lang="en-US" sz="2200" b="1" dirty="0"/>
          </a:p>
        </p:txBody>
      </p:sp>
      <p:sp>
        <p:nvSpPr>
          <p:cNvPr id="36" name="TextovéPole 35"/>
          <p:cNvSpPr txBox="1"/>
          <p:nvPr/>
        </p:nvSpPr>
        <p:spPr>
          <a:xfrm>
            <a:off x="7666094" y="4337832"/>
            <a:ext cx="1282642" cy="430887"/>
          </a:xfrm>
          <a:prstGeom prst="rect">
            <a:avLst/>
          </a:prstGeom>
          <a:noFill/>
        </p:spPr>
        <p:txBody>
          <a:bodyPr wrap="square" rtlCol="0">
            <a:spAutoFit/>
          </a:bodyPr>
          <a:lstStyle/>
          <a:p>
            <a:r>
              <a:rPr lang="cs-CZ" sz="2200" b="1" dirty="0" smtClean="0"/>
              <a:t>2013</a:t>
            </a:r>
            <a:endParaRPr lang="en-US" sz="2200" b="1" dirty="0"/>
          </a:p>
        </p:txBody>
      </p:sp>
      <p:sp>
        <p:nvSpPr>
          <p:cNvPr id="37" name="TextovéPole 36"/>
          <p:cNvSpPr txBox="1"/>
          <p:nvPr/>
        </p:nvSpPr>
        <p:spPr>
          <a:xfrm>
            <a:off x="5415844" y="6234757"/>
            <a:ext cx="1282642" cy="430887"/>
          </a:xfrm>
          <a:prstGeom prst="rect">
            <a:avLst/>
          </a:prstGeom>
          <a:noFill/>
        </p:spPr>
        <p:txBody>
          <a:bodyPr wrap="square" rtlCol="0">
            <a:spAutoFit/>
          </a:bodyPr>
          <a:lstStyle/>
          <a:p>
            <a:r>
              <a:rPr lang="cs-CZ" sz="2200" b="1" dirty="0" smtClean="0"/>
              <a:t>2014</a:t>
            </a:r>
            <a:endParaRPr lang="en-US" sz="2200" b="1" dirty="0"/>
          </a:p>
        </p:txBody>
      </p:sp>
    </p:spTree>
    <p:custDataLst>
      <p:tags r:id="rId1"/>
    </p:custDataLst>
    <p:extLst>
      <p:ext uri="{BB962C8B-B14F-4D97-AF65-F5344CB8AC3E}">
        <p14:creationId xmlns:p14="http://schemas.microsoft.com/office/powerpoint/2010/main" val="12066433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 1"/>
          <p:cNvGraphicFramePr/>
          <p:nvPr/>
        </p:nvGraphicFramePr>
        <p:xfrm>
          <a:off x="0" y="1673805"/>
          <a:ext cx="4572000" cy="3429000"/>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ovéPole 4"/>
          <p:cNvSpPr txBox="1"/>
          <p:nvPr/>
        </p:nvSpPr>
        <p:spPr>
          <a:xfrm>
            <a:off x="1370663" y="1605245"/>
            <a:ext cx="3375375" cy="400110"/>
          </a:xfrm>
          <a:prstGeom prst="rect">
            <a:avLst/>
          </a:prstGeom>
          <a:noFill/>
        </p:spPr>
        <p:txBody>
          <a:bodyPr wrap="square" rtlCol="0">
            <a:spAutoFit/>
          </a:bodyPr>
          <a:lstStyle/>
          <a:p>
            <a:r>
              <a:rPr lang="en-US" sz="2000" b="1" dirty="0" smtClean="0">
                <a:solidFill>
                  <a:srgbClr val="0070C0"/>
                </a:solidFill>
              </a:rPr>
              <a:t>Locality 1</a:t>
            </a:r>
            <a:endParaRPr lang="en-US" sz="2000" b="1" dirty="0">
              <a:solidFill>
                <a:srgbClr val="0070C0"/>
              </a:solidFill>
            </a:endParaRPr>
          </a:p>
        </p:txBody>
      </p:sp>
      <p:sp>
        <p:nvSpPr>
          <p:cNvPr id="7" name="Obdélník 6"/>
          <p:cNvSpPr/>
          <p:nvPr/>
        </p:nvSpPr>
        <p:spPr>
          <a:xfrm>
            <a:off x="161510" y="5364215"/>
            <a:ext cx="8982490" cy="1015663"/>
          </a:xfrm>
          <a:prstGeom prst="rect">
            <a:avLst/>
          </a:prstGeom>
        </p:spPr>
        <p:txBody>
          <a:bodyPr wrap="square">
            <a:spAutoFit/>
          </a:bodyPr>
          <a:lstStyle/>
          <a:p>
            <a:pPr marL="342900" indent="-342900"/>
            <a:r>
              <a:rPr lang="en-US" sz="1500" b="1" dirty="0" smtClean="0"/>
              <a:t>Control</a:t>
            </a:r>
            <a:r>
              <a:rPr lang="en-US" sz="1500" dirty="0" smtClean="0"/>
              <a:t> – without fungicides</a:t>
            </a:r>
          </a:p>
          <a:p>
            <a:pPr marL="342900" indent="-342900"/>
            <a:r>
              <a:rPr lang="en-US" sz="1500" b="1" dirty="0" smtClean="0"/>
              <a:t>Treatment (1)</a:t>
            </a:r>
            <a:r>
              <a:rPr lang="en-US" sz="1500" dirty="0" smtClean="0"/>
              <a:t> - </a:t>
            </a:r>
            <a:r>
              <a:rPr lang="en-US" sz="1500" b="1" dirty="0" smtClean="0">
                <a:solidFill>
                  <a:schemeClr val="accent3">
                    <a:lumMod val="50000"/>
                  </a:schemeClr>
                </a:solidFill>
              </a:rPr>
              <a:t>Hutton</a:t>
            </a:r>
            <a:r>
              <a:rPr lang="en-US" sz="1500" dirty="0" smtClean="0"/>
              <a:t> + </a:t>
            </a:r>
            <a:r>
              <a:rPr lang="en-US" sz="1500" b="1" dirty="0" err="1" smtClean="0">
                <a:solidFill>
                  <a:srgbClr val="7030A0"/>
                </a:solidFill>
              </a:rPr>
              <a:t>Zantara</a:t>
            </a:r>
            <a:r>
              <a:rPr lang="en-US" sz="1500" dirty="0" smtClean="0"/>
              <a:t> - </a:t>
            </a:r>
            <a:r>
              <a:rPr lang="en-US" sz="1500" b="1" dirty="0" err="1" smtClean="0">
                <a:solidFill>
                  <a:schemeClr val="accent3">
                    <a:lumMod val="50000"/>
                  </a:schemeClr>
                </a:solidFill>
              </a:rPr>
              <a:t>prothioconazole</a:t>
            </a:r>
            <a:r>
              <a:rPr lang="en-US" sz="1500" b="1" dirty="0" smtClean="0">
                <a:solidFill>
                  <a:schemeClr val="accent3">
                    <a:lumMod val="50000"/>
                  </a:schemeClr>
                </a:solidFill>
              </a:rPr>
              <a:t>, </a:t>
            </a:r>
            <a:r>
              <a:rPr lang="en-US" sz="1500" b="1" dirty="0" err="1" smtClean="0">
                <a:solidFill>
                  <a:schemeClr val="accent3">
                    <a:lumMod val="50000"/>
                  </a:schemeClr>
                </a:solidFill>
              </a:rPr>
              <a:t>spiroxamine</a:t>
            </a:r>
            <a:r>
              <a:rPr lang="en-US" sz="1500" b="1" dirty="0" smtClean="0">
                <a:solidFill>
                  <a:schemeClr val="accent3">
                    <a:lumMod val="50000"/>
                  </a:schemeClr>
                </a:solidFill>
              </a:rPr>
              <a:t>, </a:t>
            </a:r>
            <a:r>
              <a:rPr lang="en-US" sz="1500" b="1" dirty="0" err="1" smtClean="0">
                <a:solidFill>
                  <a:schemeClr val="accent3">
                    <a:lumMod val="50000"/>
                  </a:schemeClr>
                </a:solidFill>
              </a:rPr>
              <a:t>tebuconazole</a:t>
            </a:r>
            <a:r>
              <a:rPr lang="en-US" sz="1500" b="1" dirty="0" smtClean="0">
                <a:solidFill>
                  <a:schemeClr val="accent3">
                    <a:lumMod val="50000"/>
                  </a:schemeClr>
                </a:solidFill>
              </a:rPr>
              <a:t> </a:t>
            </a:r>
            <a:r>
              <a:rPr lang="en-US" sz="1500" dirty="0" smtClean="0"/>
              <a:t>+</a:t>
            </a:r>
            <a:r>
              <a:rPr lang="en-US" sz="1500" b="1" dirty="0" smtClean="0">
                <a:solidFill>
                  <a:schemeClr val="accent3">
                    <a:lumMod val="50000"/>
                  </a:schemeClr>
                </a:solidFill>
              </a:rPr>
              <a:t> </a:t>
            </a:r>
            <a:r>
              <a:rPr lang="en-US" sz="1500" b="1" dirty="0" err="1" smtClean="0">
                <a:solidFill>
                  <a:srgbClr val="7030A0"/>
                </a:solidFill>
              </a:rPr>
              <a:t>tebuconazole</a:t>
            </a:r>
            <a:r>
              <a:rPr lang="en-US" sz="1500" b="1" dirty="0" smtClean="0">
                <a:solidFill>
                  <a:srgbClr val="7030A0"/>
                </a:solidFill>
              </a:rPr>
              <a:t>, </a:t>
            </a:r>
            <a:r>
              <a:rPr lang="en-US" sz="1500" b="1" dirty="0" err="1" smtClean="0">
                <a:solidFill>
                  <a:srgbClr val="7030A0"/>
                </a:solidFill>
              </a:rPr>
              <a:t>bixafen</a:t>
            </a:r>
            <a:endParaRPr lang="en-US" sz="1500" b="1" dirty="0" smtClean="0">
              <a:solidFill>
                <a:srgbClr val="7030A0"/>
              </a:solidFill>
            </a:endParaRPr>
          </a:p>
          <a:p>
            <a:pPr marL="342900" indent="-342900"/>
            <a:r>
              <a:rPr lang="en-US" sz="1500" b="1" dirty="0" smtClean="0"/>
              <a:t>Treatment (2)</a:t>
            </a:r>
            <a:r>
              <a:rPr lang="en-US" sz="1500" dirty="0" smtClean="0"/>
              <a:t> - </a:t>
            </a:r>
            <a:r>
              <a:rPr lang="en-US" sz="1500" b="1" dirty="0" smtClean="0">
                <a:solidFill>
                  <a:schemeClr val="accent3">
                    <a:lumMod val="50000"/>
                  </a:schemeClr>
                </a:solidFill>
              </a:rPr>
              <a:t>Hutton</a:t>
            </a:r>
            <a:r>
              <a:rPr lang="en-US" sz="1500" dirty="0" smtClean="0"/>
              <a:t> + </a:t>
            </a:r>
            <a:r>
              <a:rPr lang="en-US" sz="1500" b="1" dirty="0" err="1" smtClean="0">
                <a:solidFill>
                  <a:schemeClr val="accent1">
                    <a:lumMod val="75000"/>
                  </a:schemeClr>
                </a:solidFill>
              </a:rPr>
              <a:t>Prosaro</a:t>
            </a:r>
            <a:r>
              <a:rPr lang="en-US" sz="1500" dirty="0" smtClean="0"/>
              <a:t> - </a:t>
            </a:r>
            <a:r>
              <a:rPr lang="en-US" sz="1500" b="1" dirty="0" err="1" smtClean="0">
                <a:solidFill>
                  <a:schemeClr val="accent3">
                    <a:lumMod val="50000"/>
                  </a:schemeClr>
                </a:solidFill>
              </a:rPr>
              <a:t>prothioconazole</a:t>
            </a:r>
            <a:r>
              <a:rPr lang="en-US" sz="1500" b="1" dirty="0" smtClean="0">
                <a:solidFill>
                  <a:schemeClr val="accent3">
                    <a:lumMod val="50000"/>
                  </a:schemeClr>
                </a:solidFill>
              </a:rPr>
              <a:t>, </a:t>
            </a:r>
            <a:r>
              <a:rPr lang="en-US" sz="1500" b="1" dirty="0" err="1" smtClean="0">
                <a:solidFill>
                  <a:schemeClr val="accent3">
                    <a:lumMod val="50000"/>
                  </a:schemeClr>
                </a:solidFill>
              </a:rPr>
              <a:t>spiroxamine</a:t>
            </a:r>
            <a:r>
              <a:rPr lang="en-US" sz="1500" b="1" dirty="0" smtClean="0">
                <a:solidFill>
                  <a:schemeClr val="accent3">
                    <a:lumMod val="50000"/>
                  </a:schemeClr>
                </a:solidFill>
              </a:rPr>
              <a:t>, </a:t>
            </a:r>
            <a:r>
              <a:rPr lang="en-US" sz="1500" b="1" dirty="0" err="1" smtClean="0">
                <a:solidFill>
                  <a:schemeClr val="accent3">
                    <a:lumMod val="50000"/>
                  </a:schemeClr>
                </a:solidFill>
              </a:rPr>
              <a:t>tebuconazole</a:t>
            </a:r>
            <a:r>
              <a:rPr lang="en-US" sz="1500" b="1" dirty="0" smtClean="0">
                <a:solidFill>
                  <a:schemeClr val="accent3">
                    <a:lumMod val="50000"/>
                  </a:schemeClr>
                </a:solidFill>
              </a:rPr>
              <a:t> </a:t>
            </a:r>
            <a:r>
              <a:rPr lang="en-US" sz="1500" dirty="0" smtClean="0"/>
              <a:t>+ </a:t>
            </a:r>
            <a:r>
              <a:rPr lang="en-US" sz="1500" b="1" dirty="0" err="1" smtClean="0">
                <a:solidFill>
                  <a:schemeClr val="accent1">
                    <a:lumMod val="75000"/>
                  </a:schemeClr>
                </a:solidFill>
              </a:rPr>
              <a:t>prothioconazol</a:t>
            </a:r>
            <a:r>
              <a:rPr lang="en-US" sz="1500" b="1" dirty="0" smtClean="0">
                <a:solidFill>
                  <a:schemeClr val="accent1">
                    <a:lumMod val="75000"/>
                  </a:schemeClr>
                </a:solidFill>
              </a:rPr>
              <a:t>, </a:t>
            </a:r>
            <a:r>
              <a:rPr lang="en-US" sz="1500" b="1" dirty="0" err="1" smtClean="0">
                <a:solidFill>
                  <a:schemeClr val="accent1">
                    <a:lumMod val="75000"/>
                  </a:schemeClr>
                </a:solidFill>
              </a:rPr>
              <a:t>tebuconazole</a:t>
            </a:r>
            <a:endParaRPr lang="en-US" sz="1500" b="1" dirty="0" smtClean="0">
              <a:solidFill>
                <a:schemeClr val="accent1">
                  <a:lumMod val="75000"/>
                </a:schemeClr>
              </a:solidFill>
            </a:endParaRPr>
          </a:p>
          <a:p>
            <a:pPr marL="342900" indent="-342900"/>
            <a:r>
              <a:rPr lang="en-US" sz="1500" b="1" dirty="0" smtClean="0"/>
              <a:t>Treatment (3)</a:t>
            </a:r>
            <a:r>
              <a:rPr lang="en-US" sz="1500" dirty="0" smtClean="0"/>
              <a:t> - </a:t>
            </a:r>
            <a:r>
              <a:rPr lang="en-US" sz="1500" b="1" dirty="0" smtClean="0">
                <a:solidFill>
                  <a:schemeClr val="accent3">
                    <a:lumMod val="50000"/>
                  </a:schemeClr>
                </a:solidFill>
              </a:rPr>
              <a:t>Hutton</a:t>
            </a:r>
            <a:r>
              <a:rPr lang="en-US" sz="1500" dirty="0" smtClean="0"/>
              <a:t> + </a:t>
            </a:r>
            <a:r>
              <a:rPr lang="en-US" sz="1500" b="1" dirty="0" err="1" smtClean="0">
                <a:solidFill>
                  <a:schemeClr val="accent1">
                    <a:lumMod val="75000"/>
                  </a:schemeClr>
                </a:solidFill>
              </a:rPr>
              <a:t>Prosaro</a:t>
            </a:r>
            <a:r>
              <a:rPr lang="en-US" sz="1500" b="1" dirty="0" smtClean="0">
                <a:solidFill>
                  <a:schemeClr val="accent1">
                    <a:lumMod val="75000"/>
                  </a:schemeClr>
                </a:solidFill>
              </a:rPr>
              <a:t> </a:t>
            </a:r>
            <a:r>
              <a:rPr lang="en-US" sz="1500" dirty="0" smtClean="0"/>
              <a:t>with different application term in comparison with (3)</a:t>
            </a:r>
            <a:endParaRPr lang="en-US" sz="1500" dirty="0"/>
          </a:p>
        </p:txBody>
      </p:sp>
      <p:graphicFrame>
        <p:nvGraphicFramePr>
          <p:cNvPr id="12" name="Graf 11"/>
          <p:cNvGraphicFramePr/>
          <p:nvPr/>
        </p:nvGraphicFramePr>
        <p:xfrm>
          <a:off x="4431003" y="1785265"/>
          <a:ext cx="4410490" cy="3411124"/>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ovéPole 12"/>
          <p:cNvSpPr txBox="1"/>
          <p:nvPr/>
        </p:nvSpPr>
        <p:spPr>
          <a:xfrm>
            <a:off x="5106078" y="1605245"/>
            <a:ext cx="3375375" cy="400110"/>
          </a:xfrm>
          <a:prstGeom prst="rect">
            <a:avLst/>
          </a:prstGeom>
          <a:noFill/>
        </p:spPr>
        <p:txBody>
          <a:bodyPr wrap="square" rtlCol="0">
            <a:spAutoFit/>
          </a:bodyPr>
          <a:lstStyle/>
          <a:p>
            <a:r>
              <a:rPr lang="en-US" sz="2000" b="1" dirty="0" smtClean="0">
                <a:solidFill>
                  <a:srgbClr val="0070C0"/>
                </a:solidFill>
              </a:rPr>
              <a:t>Locality 2</a:t>
            </a:r>
            <a:endParaRPr lang="en-US" sz="2000" b="1" dirty="0">
              <a:solidFill>
                <a:srgbClr val="0070C0"/>
              </a:solidFill>
            </a:endParaRPr>
          </a:p>
        </p:txBody>
      </p:sp>
      <p:sp>
        <p:nvSpPr>
          <p:cNvPr id="16" name="Obdélník 15"/>
          <p:cNvSpPr/>
          <p:nvPr/>
        </p:nvSpPr>
        <p:spPr>
          <a:xfrm>
            <a:off x="566554" y="188640"/>
            <a:ext cx="8423197" cy="954107"/>
          </a:xfrm>
          <a:prstGeom prst="rect">
            <a:avLst/>
          </a:prstGeom>
        </p:spPr>
        <p:txBody>
          <a:bodyPr wrap="square">
            <a:spAutoFit/>
          </a:bodyPr>
          <a:lstStyle/>
          <a:p>
            <a:r>
              <a:rPr lang="en-US" sz="2800" b="1" dirty="0" smtClean="0">
                <a:latin typeface="Arial Narrow" panose="020B0606020202030204" pitchFamily="34" charset="0"/>
              </a:rPr>
              <a:t>Mycotoxins in barley – </a:t>
            </a:r>
            <a:r>
              <a:rPr lang="en-US" sz="2800" b="1" u="sng" dirty="0" smtClean="0">
                <a:latin typeface="Arial Narrow" panose="020B0606020202030204" pitchFamily="34" charset="0"/>
              </a:rPr>
              <a:t>influence of fungicide treatment</a:t>
            </a:r>
            <a:r>
              <a:rPr lang="cs-CZ" sz="2800" b="1" dirty="0" smtClean="0">
                <a:latin typeface="Arial Narrow" panose="020B0606020202030204" pitchFamily="34" charset="0"/>
              </a:rPr>
              <a:t>, </a:t>
            </a:r>
            <a:r>
              <a:rPr lang="cs-CZ" sz="2800" b="1" dirty="0" err="1" smtClean="0">
                <a:solidFill>
                  <a:srgbClr val="0070C0"/>
                </a:solidFill>
                <a:latin typeface="Arial Narrow" panose="020B0606020202030204" pitchFamily="34" charset="0"/>
              </a:rPr>
              <a:t>harvest</a:t>
            </a:r>
            <a:r>
              <a:rPr lang="cs-CZ" sz="2800" b="1" dirty="0" smtClean="0">
                <a:solidFill>
                  <a:srgbClr val="0070C0"/>
                </a:solidFill>
                <a:latin typeface="Arial Narrow" panose="020B0606020202030204" pitchFamily="34" charset="0"/>
              </a:rPr>
              <a:t> 2011</a:t>
            </a:r>
            <a:endParaRPr lang="en-US" sz="2800" b="1" dirty="0">
              <a:solidFill>
                <a:srgbClr val="0070C0"/>
              </a:solidFill>
              <a:latin typeface="Arial Narrow" panose="020B0606020202030204" pitchFamily="34" charset="0"/>
            </a:endParaRPr>
          </a:p>
        </p:txBody>
      </p:sp>
      <p:sp>
        <p:nvSpPr>
          <p:cNvPr id="17" name="TextovéPole 16"/>
          <p:cNvSpPr txBox="1"/>
          <p:nvPr/>
        </p:nvSpPr>
        <p:spPr>
          <a:xfrm>
            <a:off x="521550" y="4886782"/>
            <a:ext cx="1058687" cy="292388"/>
          </a:xfrm>
          <a:prstGeom prst="rect">
            <a:avLst/>
          </a:prstGeom>
          <a:solidFill>
            <a:schemeClr val="bg1"/>
          </a:solidFill>
        </p:spPr>
        <p:txBody>
          <a:bodyPr wrap="square" rtlCol="0">
            <a:spAutoFit/>
          </a:bodyPr>
          <a:lstStyle/>
          <a:p>
            <a:r>
              <a:rPr lang="cs-CZ" sz="1300" b="1" dirty="0" smtClean="0"/>
              <a:t>Control </a:t>
            </a:r>
            <a:endParaRPr lang="en-US" sz="1300" b="1" dirty="0"/>
          </a:p>
        </p:txBody>
      </p:sp>
      <p:sp>
        <p:nvSpPr>
          <p:cNvPr id="18" name="TextovéPole 17"/>
          <p:cNvSpPr txBox="1"/>
          <p:nvPr/>
        </p:nvSpPr>
        <p:spPr>
          <a:xfrm>
            <a:off x="1196625" y="4869160"/>
            <a:ext cx="1332966" cy="292388"/>
          </a:xfrm>
          <a:prstGeom prst="rect">
            <a:avLst/>
          </a:prstGeom>
          <a:solidFill>
            <a:schemeClr val="bg1"/>
          </a:solidFill>
        </p:spPr>
        <p:txBody>
          <a:bodyPr wrap="square" rtlCol="0">
            <a:spAutoFit/>
          </a:bodyPr>
          <a:lstStyle/>
          <a:p>
            <a:pPr algn="ctr"/>
            <a:r>
              <a:rPr lang="cs-CZ" sz="1300" b="1" dirty="0" err="1" smtClean="0"/>
              <a:t>Treatment</a:t>
            </a:r>
            <a:r>
              <a:rPr lang="cs-CZ" sz="1300" b="1" dirty="0" smtClean="0"/>
              <a:t> (1) </a:t>
            </a:r>
            <a:endParaRPr lang="en-US" sz="1300" b="1" dirty="0"/>
          </a:p>
        </p:txBody>
      </p:sp>
      <p:sp>
        <p:nvSpPr>
          <p:cNvPr id="19" name="TextovéPole 18"/>
          <p:cNvSpPr txBox="1"/>
          <p:nvPr/>
        </p:nvSpPr>
        <p:spPr>
          <a:xfrm>
            <a:off x="2366755" y="4869160"/>
            <a:ext cx="1125125" cy="292388"/>
          </a:xfrm>
          <a:prstGeom prst="rect">
            <a:avLst/>
          </a:prstGeom>
          <a:solidFill>
            <a:schemeClr val="bg1"/>
          </a:solidFill>
        </p:spPr>
        <p:txBody>
          <a:bodyPr wrap="square" rtlCol="0">
            <a:spAutoFit/>
          </a:bodyPr>
          <a:lstStyle/>
          <a:p>
            <a:pPr algn="ctr"/>
            <a:r>
              <a:rPr lang="cs-CZ" sz="1300" b="1" dirty="0" err="1" smtClean="0"/>
              <a:t>Treatment</a:t>
            </a:r>
            <a:r>
              <a:rPr lang="cs-CZ" sz="1300" b="1" dirty="0" smtClean="0"/>
              <a:t> (2) </a:t>
            </a:r>
            <a:endParaRPr lang="en-US" sz="1300" b="1" dirty="0"/>
          </a:p>
        </p:txBody>
      </p:sp>
      <p:sp>
        <p:nvSpPr>
          <p:cNvPr id="20" name="TextovéPole 19"/>
          <p:cNvSpPr txBox="1"/>
          <p:nvPr/>
        </p:nvSpPr>
        <p:spPr>
          <a:xfrm>
            <a:off x="3446875" y="4869160"/>
            <a:ext cx="1125125" cy="292388"/>
          </a:xfrm>
          <a:prstGeom prst="rect">
            <a:avLst/>
          </a:prstGeom>
          <a:solidFill>
            <a:schemeClr val="bg1"/>
          </a:solidFill>
        </p:spPr>
        <p:txBody>
          <a:bodyPr wrap="square" rtlCol="0">
            <a:spAutoFit/>
          </a:bodyPr>
          <a:lstStyle/>
          <a:p>
            <a:pPr algn="ctr"/>
            <a:r>
              <a:rPr lang="cs-CZ" sz="1300" b="1" dirty="0" err="1" smtClean="0"/>
              <a:t>Treatment</a:t>
            </a:r>
            <a:r>
              <a:rPr lang="cs-CZ" sz="1300" b="1" dirty="0" smtClean="0"/>
              <a:t> (3) </a:t>
            </a:r>
            <a:endParaRPr lang="en-US" sz="1300" b="1" dirty="0"/>
          </a:p>
        </p:txBody>
      </p:sp>
      <p:sp>
        <p:nvSpPr>
          <p:cNvPr id="21" name="TextovéPole 20"/>
          <p:cNvSpPr txBox="1"/>
          <p:nvPr/>
        </p:nvSpPr>
        <p:spPr>
          <a:xfrm>
            <a:off x="4897508" y="4908734"/>
            <a:ext cx="1058687" cy="292388"/>
          </a:xfrm>
          <a:prstGeom prst="rect">
            <a:avLst/>
          </a:prstGeom>
          <a:solidFill>
            <a:schemeClr val="bg1"/>
          </a:solidFill>
        </p:spPr>
        <p:txBody>
          <a:bodyPr wrap="square" rtlCol="0">
            <a:spAutoFit/>
          </a:bodyPr>
          <a:lstStyle/>
          <a:p>
            <a:r>
              <a:rPr lang="cs-CZ" sz="1300" b="1" dirty="0" smtClean="0"/>
              <a:t>Control </a:t>
            </a:r>
            <a:endParaRPr lang="en-US" sz="1300" b="1" dirty="0"/>
          </a:p>
        </p:txBody>
      </p:sp>
      <p:sp>
        <p:nvSpPr>
          <p:cNvPr id="22" name="TextovéPole 21"/>
          <p:cNvSpPr txBox="1"/>
          <p:nvPr/>
        </p:nvSpPr>
        <p:spPr>
          <a:xfrm>
            <a:off x="5634772" y="4903417"/>
            <a:ext cx="1332966" cy="292388"/>
          </a:xfrm>
          <a:prstGeom prst="rect">
            <a:avLst/>
          </a:prstGeom>
          <a:solidFill>
            <a:schemeClr val="bg1"/>
          </a:solidFill>
        </p:spPr>
        <p:txBody>
          <a:bodyPr wrap="square" rtlCol="0">
            <a:spAutoFit/>
          </a:bodyPr>
          <a:lstStyle/>
          <a:p>
            <a:pPr algn="ctr"/>
            <a:r>
              <a:rPr lang="cs-CZ" sz="1300" b="1" dirty="0" err="1" smtClean="0"/>
              <a:t>Treatment</a:t>
            </a:r>
            <a:r>
              <a:rPr lang="cs-CZ" sz="1300" b="1" dirty="0" smtClean="0"/>
              <a:t> (1) </a:t>
            </a:r>
            <a:endParaRPr lang="en-US" sz="1300" b="1" dirty="0"/>
          </a:p>
        </p:txBody>
      </p:sp>
      <p:sp>
        <p:nvSpPr>
          <p:cNvPr id="23" name="TextovéPole 22"/>
          <p:cNvSpPr txBox="1"/>
          <p:nvPr/>
        </p:nvSpPr>
        <p:spPr>
          <a:xfrm>
            <a:off x="6802359" y="4899352"/>
            <a:ext cx="1125125" cy="292388"/>
          </a:xfrm>
          <a:prstGeom prst="rect">
            <a:avLst/>
          </a:prstGeom>
          <a:solidFill>
            <a:schemeClr val="bg1"/>
          </a:solidFill>
        </p:spPr>
        <p:txBody>
          <a:bodyPr wrap="square" rtlCol="0">
            <a:spAutoFit/>
          </a:bodyPr>
          <a:lstStyle/>
          <a:p>
            <a:pPr algn="ctr"/>
            <a:r>
              <a:rPr lang="cs-CZ" sz="1300" b="1" dirty="0" err="1" smtClean="0"/>
              <a:t>Treatment</a:t>
            </a:r>
            <a:r>
              <a:rPr lang="cs-CZ" sz="1300" b="1" dirty="0" smtClean="0"/>
              <a:t> (2) </a:t>
            </a:r>
            <a:endParaRPr lang="en-US" sz="1300" b="1" dirty="0"/>
          </a:p>
        </p:txBody>
      </p:sp>
      <p:sp>
        <p:nvSpPr>
          <p:cNvPr id="24" name="TextovéPole 23"/>
          <p:cNvSpPr txBox="1"/>
          <p:nvPr/>
        </p:nvSpPr>
        <p:spPr>
          <a:xfrm>
            <a:off x="7864627" y="4903921"/>
            <a:ext cx="1125125" cy="292388"/>
          </a:xfrm>
          <a:prstGeom prst="rect">
            <a:avLst/>
          </a:prstGeom>
          <a:solidFill>
            <a:schemeClr val="bg1"/>
          </a:solidFill>
        </p:spPr>
        <p:txBody>
          <a:bodyPr wrap="square" rtlCol="0">
            <a:spAutoFit/>
          </a:bodyPr>
          <a:lstStyle/>
          <a:p>
            <a:pPr algn="ctr"/>
            <a:r>
              <a:rPr lang="cs-CZ" sz="1300" b="1" dirty="0" err="1" smtClean="0"/>
              <a:t>Treatment</a:t>
            </a:r>
            <a:r>
              <a:rPr lang="cs-CZ" sz="1300" b="1" dirty="0" smtClean="0"/>
              <a:t> (3) </a:t>
            </a:r>
            <a:endParaRPr lang="en-US" sz="1300" b="1" dirty="0"/>
          </a:p>
        </p:txBody>
      </p:sp>
    </p:spTree>
    <p:custDataLst>
      <p:tags r:id="rId1"/>
    </p:custDataLst>
    <p:extLst>
      <p:ext uri="{BB962C8B-B14F-4D97-AF65-F5344CB8AC3E}">
        <p14:creationId xmlns:p14="http://schemas.microsoft.com/office/powerpoint/2010/main" val="23600290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2939074" y="404813"/>
            <a:ext cx="2722928" cy="1199882"/>
          </a:xfrm>
          <a:prstGeom prst="rect">
            <a:avLst/>
          </a:prstGeom>
          <a:solidFill>
            <a:srgbClr val="037C03"/>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3600" b="1">
                <a:solidFill>
                  <a:srgbClr val="FFFFFF"/>
                </a:solidFill>
                <a:latin typeface="Arial" panose="020B0604020202020204" pitchFamily="34" charset="0"/>
              </a:rPr>
              <a:t>Emerging</a:t>
            </a:r>
          </a:p>
          <a:p>
            <a:pPr algn="ctr">
              <a:spcBef>
                <a:spcPct val="0"/>
              </a:spcBef>
              <a:buClrTx/>
              <a:buSzTx/>
              <a:buFontTx/>
              <a:buNone/>
            </a:pPr>
            <a:r>
              <a:rPr lang="de-DE" altLang="de-DE" sz="3600" b="1">
                <a:solidFill>
                  <a:srgbClr val="FFFFFF"/>
                </a:solidFill>
                <a:latin typeface="Arial" panose="020B0604020202020204" pitchFamily="34" charset="0"/>
              </a:rPr>
              <a:t>Mycotoxins</a:t>
            </a:r>
            <a:endParaRPr lang="de-AT" altLang="de-DE" sz="3600" b="1">
              <a:solidFill>
                <a:srgbClr val="FFFFFF"/>
              </a:solidFill>
              <a:latin typeface="Arial" panose="020B0604020202020204" pitchFamily="34" charset="0"/>
            </a:endParaRPr>
          </a:p>
        </p:txBody>
      </p:sp>
      <p:sp>
        <p:nvSpPr>
          <p:cNvPr id="157699" name="Text Box 3"/>
          <p:cNvSpPr txBox="1">
            <a:spLocks noChangeArrowheads="1"/>
          </p:cNvSpPr>
          <p:nvPr/>
        </p:nvSpPr>
        <p:spPr bwMode="auto">
          <a:xfrm>
            <a:off x="242049" y="1844675"/>
            <a:ext cx="3022690" cy="1384548"/>
          </a:xfrm>
          <a:prstGeom prst="rect">
            <a:avLst/>
          </a:prstGeom>
          <a:solidFill>
            <a:srgbClr val="037C03"/>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2800" b="1">
                <a:solidFill>
                  <a:srgbClr val="FFFF00"/>
                </a:solidFill>
                <a:latin typeface="Arial" panose="020B0604020202020204" pitchFamily="34" charset="0"/>
              </a:rPr>
              <a:t>New/unexpected</a:t>
            </a:r>
            <a:br>
              <a:rPr lang="de-DE" altLang="de-DE" sz="2800" b="1">
                <a:solidFill>
                  <a:srgbClr val="FFFF00"/>
                </a:solidFill>
                <a:latin typeface="Arial" panose="020B0604020202020204" pitchFamily="34" charset="0"/>
              </a:rPr>
            </a:br>
            <a:r>
              <a:rPr lang="de-DE" altLang="de-DE" sz="2800" b="1">
                <a:solidFill>
                  <a:srgbClr val="FFFF00"/>
                </a:solidFill>
                <a:latin typeface="Arial" panose="020B0604020202020204" pitchFamily="34" charset="0"/>
              </a:rPr>
              <a:t> occurrence</a:t>
            </a:r>
          </a:p>
          <a:p>
            <a:pPr algn="ctr">
              <a:spcBef>
                <a:spcPct val="0"/>
              </a:spcBef>
              <a:buClrTx/>
              <a:buSzTx/>
              <a:buFontTx/>
              <a:buNone/>
            </a:pPr>
            <a:r>
              <a:rPr lang="de-DE" altLang="de-DE" sz="2800" b="1">
                <a:solidFill>
                  <a:srgbClr val="FFFF00"/>
                </a:solidFill>
                <a:latin typeface="Arial" panose="020B0604020202020204" pitchFamily="34" charset="0"/>
              </a:rPr>
              <a:t>data</a:t>
            </a:r>
            <a:endParaRPr lang="de-AT" altLang="de-DE" sz="2800" b="1">
              <a:solidFill>
                <a:srgbClr val="FFFF00"/>
              </a:solidFill>
              <a:latin typeface="Arial" panose="020B0604020202020204" pitchFamily="34" charset="0"/>
            </a:endParaRPr>
          </a:p>
        </p:txBody>
      </p:sp>
      <p:sp>
        <p:nvSpPr>
          <p:cNvPr id="157700" name="Text Box 4"/>
          <p:cNvSpPr txBox="1">
            <a:spLocks noChangeArrowheads="1"/>
          </p:cNvSpPr>
          <p:nvPr/>
        </p:nvSpPr>
        <p:spPr bwMode="auto">
          <a:xfrm>
            <a:off x="132720" y="3646491"/>
            <a:ext cx="1581590" cy="953661"/>
          </a:xfrm>
          <a:prstGeom prst="rect">
            <a:avLst/>
          </a:prstGeom>
          <a:solidFill>
            <a:srgbClr val="FFC000"/>
          </a:solidFill>
          <a:ln w="12700">
            <a:solidFill>
              <a:srgbClr val="FFFFFF"/>
            </a:solidFill>
            <a:miter lim="800000"/>
            <a:headEnd/>
            <a:tailEnd/>
          </a:ln>
          <a:effectLst/>
          <a:extLst/>
        </p:spPr>
        <p:txBody>
          <a:bodyPr wrap="none"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2800" b="1">
                <a:solidFill>
                  <a:srgbClr val="FF0000"/>
                </a:solidFill>
                <a:latin typeface="Arial" panose="020B0604020202020204" pitchFamily="34" charset="0"/>
              </a:rPr>
              <a:t>Climate </a:t>
            </a:r>
          </a:p>
          <a:p>
            <a:pPr algn="ctr">
              <a:spcBef>
                <a:spcPct val="0"/>
              </a:spcBef>
              <a:buClrTx/>
              <a:buSzTx/>
              <a:buFontTx/>
              <a:buNone/>
            </a:pPr>
            <a:r>
              <a:rPr lang="de-DE" altLang="de-DE" sz="2800" b="1">
                <a:solidFill>
                  <a:srgbClr val="FF0000"/>
                </a:solidFill>
                <a:latin typeface="Arial" panose="020B0604020202020204" pitchFamily="34" charset="0"/>
              </a:rPr>
              <a:t>change</a:t>
            </a:r>
            <a:endParaRPr lang="de-AT" altLang="de-DE" sz="2800" b="1">
              <a:solidFill>
                <a:srgbClr val="FF0000"/>
              </a:solidFill>
              <a:latin typeface="Arial" panose="020B0604020202020204" pitchFamily="34" charset="0"/>
            </a:endParaRPr>
          </a:p>
        </p:txBody>
      </p:sp>
      <p:sp>
        <p:nvSpPr>
          <p:cNvPr id="157701" name="Text Box 5"/>
          <p:cNvSpPr txBox="1">
            <a:spLocks noChangeArrowheads="1"/>
          </p:cNvSpPr>
          <p:nvPr/>
        </p:nvSpPr>
        <p:spPr bwMode="auto">
          <a:xfrm>
            <a:off x="5267377" y="3646491"/>
            <a:ext cx="3641449" cy="953661"/>
          </a:xfrm>
          <a:prstGeom prst="rect">
            <a:avLst/>
          </a:prstGeom>
          <a:solidFill>
            <a:srgbClr val="037C03"/>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2800" b="1">
                <a:solidFill>
                  <a:srgbClr val="FFFFFF"/>
                </a:solidFill>
                <a:latin typeface="Arial" panose="020B0604020202020204" pitchFamily="34" charset="0"/>
              </a:rPr>
              <a:t>New findings </a:t>
            </a:r>
          </a:p>
          <a:p>
            <a:pPr algn="ctr">
              <a:spcBef>
                <a:spcPct val="0"/>
              </a:spcBef>
              <a:buClrTx/>
              <a:buSzTx/>
              <a:buFontTx/>
              <a:buNone/>
            </a:pPr>
            <a:r>
              <a:rPr lang="de-DE" altLang="de-DE" sz="2800" b="1">
                <a:solidFill>
                  <a:srgbClr val="FFFFFF"/>
                </a:solidFill>
                <a:latin typeface="Arial" panose="020B0604020202020204" pitchFamily="34" charset="0"/>
              </a:rPr>
              <a:t>(e.g. masked toxins)</a:t>
            </a:r>
            <a:endParaRPr lang="de-AT" altLang="de-DE" sz="2800" b="1">
              <a:solidFill>
                <a:srgbClr val="FFFFFF"/>
              </a:solidFill>
              <a:latin typeface="Arial" panose="020B0604020202020204" pitchFamily="34" charset="0"/>
            </a:endParaRPr>
          </a:p>
        </p:txBody>
      </p:sp>
      <p:sp>
        <p:nvSpPr>
          <p:cNvPr id="157702" name="Text Box 6"/>
          <p:cNvSpPr txBox="1">
            <a:spLocks noChangeArrowheads="1"/>
          </p:cNvSpPr>
          <p:nvPr/>
        </p:nvSpPr>
        <p:spPr bwMode="auto">
          <a:xfrm>
            <a:off x="1914549" y="5137150"/>
            <a:ext cx="5357813" cy="1200150"/>
          </a:xfrm>
          <a:prstGeom prst="rect">
            <a:avLst/>
          </a:prstGeom>
          <a:solidFill>
            <a:srgbClr val="037C03"/>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2400" b="1">
                <a:solidFill>
                  <a:srgbClr val="FFFFFF"/>
                </a:solidFill>
                <a:latin typeface="Arial" panose="020B0604020202020204" pitchFamily="34" charset="0"/>
              </a:rPr>
              <a:t>Fusaproliferin, Beauvericin, Enniatins, Moniliformin, 3-AcDON,</a:t>
            </a:r>
          </a:p>
          <a:p>
            <a:pPr algn="ctr">
              <a:spcBef>
                <a:spcPct val="0"/>
              </a:spcBef>
              <a:buClrTx/>
              <a:buSzTx/>
              <a:buFontTx/>
              <a:buNone/>
            </a:pPr>
            <a:r>
              <a:rPr lang="de-DE" altLang="de-DE" sz="2400" b="1">
                <a:solidFill>
                  <a:srgbClr val="FFFFFF"/>
                </a:solidFill>
                <a:latin typeface="Arial" panose="020B0604020202020204" pitchFamily="34" charset="0"/>
              </a:rPr>
              <a:t>Ergot alkaloids, … ?</a:t>
            </a:r>
            <a:endParaRPr lang="de-AT" altLang="de-DE" sz="2400" b="1">
              <a:solidFill>
                <a:srgbClr val="FFFFFF"/>
              </a:solidFill>
              <a:latin typeface="Arial" panose="020B0604020202020204" pitchFamily="34" charset="0"/>
            </a:endParaRPr>
          </a:p>
        </p:txBody>
      </p:sp>
      <p:sp>
        <p:nvSpPr>
          <p:cNvPr id="157703" name="Text Box 7"/>
          <p:cNvSpPr txBox="1">
            <a:spLocks noChangeArrowheads="1"/>
          </p:cNvSpPr>
          <p:nvPr/>
        </p:nvSpPr>
        <p:spPr bwMode="auto">
          <a:xfrm>
            <a:off x="5666761" y="2043188"/>
            <a:ext cx="3141312" cy="953661"/>
          </a:xfrm>
          <a:prstGeom prst="rect">
            <a:avLst/>
          </a:prstGeom>
          <a:solidFill>
            <a:srgbClr val="B50069"/>
          </a:solidFill>
          <a:ln w="12700">
            <a:solidFill>
              <a:srgbClr val="FFFFFF"/>
            </a:solidFill>
            <a:miter lim="800000"/>
            <a:headEnd/>
            <a:tailEnd/>
          </a:ln>
        </p:spPr>
        <p:txBody>
          <a:bodyPr wrap="none"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2800" b="1">
                <a:solidFill>
                  <a:srgbClr val="FFFFFF"/>
                </a:solidFill>
                <a:latin typeface="Arial" panose="020B0604020202020204" pitchFamily="34" charset="0"/>
              </a:rPr>
              <a:t>Advanced LC-MS</a:t>
            </a:r>
          </a:p>
          <a:p>
            <a:pPr algn="ctr">
              <a:spcBef>
                <a:spcPct val="0"/>
              </a:spcBef>
              <a:buClrTx/>
              <a:buSzTx/>
              <a:buFontTx/>
              <a:buNone/>
            </a:pPr>
            <a:r>
              <a:rPr lang="de-DE" altLang="de-DE" sz="2800" b="1">
                <a:solidFill>
                  <a:srgbClr val="FFFFFF"/>
                </a:solidFill>
                <a:latin typeface="Arial" panose="020B0604020202020204" pitchFamily="34" charset="0"/>
              </a:rPr>
              <a:t>methods</a:t>
            </a:r>
            <a:endParaRPr lang="de-AT" altLang="de-DE" sz="2800" b="1">
              <a:solidFill>
                <a:srgbClr val="FFFFFF"/>
              </a:solidFill>
              <a:latin typeface="Arial" panose="020B0604020202020204" pitchFamily="34" charset="0"/>
            </a:endParaRPr>
          </a:p>
        </p:txBody>
      </p:sp>
      <p:sp>
        <p:nvSpPr>
          <p:cNvPr id="157704" name="Line 12"/>
          <p:cNvSpPr>
            <a:spLocks noChangeShapeType="1"/>
          </p:cNvSpPr>
          <p:nvPr/>
        </p:nvSpPr>
        <p:spPr bwMode="auto">
          <a:xfrm flipH="1">
            <a:off x="4306888" y="1700213"/>
            <a:ext cx="0" cy="3332162"/>
          </a:xfrm>
          <a:prstGeom prst="line">
            <a:avLst/>
          </a:prstGeom>
          <a:noFill/>
          <a:ln w="38100">
            <a:solidFill>
              <a:srgbClr val="0033CC"/>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97" tIns="45499" rIns="90997" bIns="45499"/>
          <a:lstStyle/>
          <a:p>
            <a:endParaRPr lang="de-AT">
              <a:solidFill>
                <a:srgbClr val="000000"/>
              </a:solidFill>
            </a:endParaRPr>
          </a:p>
        </p:txBody>
      </p:sp>
      <p:pic>
        <p:nvPicPr>
          <p:cNvPr id="157705" name="Picture 16" descr="bp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025" y="5230853"/>
            <a:ext cx="1157287"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6" name="Picture 17" descr="bp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5786" y="5223261"/>
            <a:ext cx="11557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7707" name="Gerade Verbindung mit Pfeil 2"/>
          <p:cNvCxnSpPr>
            <a:cxnSpLocks noChangeShapeType="1"/>
          </p:cNvCxnSpPr>
          <p:nvPr/>
        </p:nvCxnSpPr>
        <p:spPr bwMode="auto">
          <a:xfrm>
            <a:off x="3376657" y="2520950"/>
            <a:ext cx="1927225" cy="0"/>
          </a:xfrm>
          <a:prstGeom prst="straightConnector1">
            <a:avLst/>
          </a:prstGeom>
          <a:noFill/>
          <a:ln w="38100" algn="ctr">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708" name="Gerade Verbindung mit Pfeil 21"/>
          <p:cNvCxnSpPr>
            <a:cxnSpLocks noChangeShapeType="1"/>
          </p:cNvCxnSpPr>
          <p:nvPr/>
        </p:nvCxnSpPr>
        <p:spPr bwMode="auto">
          <a:xfrm>
            <a:off x="3538335" y="4092575"/>
            <a:ext cx="1540566" cy="0"/>
          </a:xfrm>
          <a:prstGeom prst="straightConnector1">
            <a:avLst/>
          </a:prstGeom>
          <a:noFill/>
          <a:ln w="38100" algn="ctr">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709" name="Gerade Verbindung mit Pfeil 9"/>
          <p:cNvCxnSpPr>
            <a:cxnSpLocks noChangeShapeType="1"/>
          </p:cNvCxnSpPr>
          <p:nvPr/>
        </p:nvCxnSpPr>
        <p:spPr bwMode="auto">
          <a:xfrm>
            <a:off x="7272362" y="3037812"/>
            <a:ext cx="0" cy="536575"/>
          </a:xfrm>
          <a:prstGeom prst="straightConnector1">
            <a:avLst/>
          </a:prstGeom>
          <a:noFill/>
          <a:ln w="38100" algn="ctr">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710" name="Gerade Verbindung mit Pfeil 9"/>
          <p:cNvCxnSpPr>
            <a:cxnSpLocks noChangeShapeType="1"/>
            <a:endCxn id="157700" idx="0"/>
          </p:cNvCxnSpPr>
          <p:nvPr/>
        </p:nvCxnSpPr>
        <p:spPr bwMode="auto">
          <a:xfrm flipH="1">
            <a:off x="923515" y="3200403"/>
            <a:ext cx="810" cy="446088"/>
          </a:xfrm>
          <a:prstGeom prst="straightConnector1">
            <a:avLst/>
          </a:prstGeom>
          <a:noFill/>
          <a:ln w="38100" algn="ctr">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 Box 4"/>
          <p:cNvSpPr txBox="1">
            <a:spLocks noChangeArrowheads="1"/>
          </p:cNvSpPr>
          <p:nvPr/>
        </p:nvSpPr>
        <p:spPr bwMode="auto">
          <a:xfrm>
            <a:off x="1758099" y="3646491"/>
            <a:ext cx="1701816" cy="953661"/>
          </a:xfrm>
          <a:prstGeom prst="rect">
            <a:avLst/>
          </a:prstGeom>
          <a:solidFill>
            <a:srgbClr val="92D050"/>
          </a:solidFill>
          <a:ln w="12700">
            <a:solidFill>
              <a:srgbClr val="FFFFFF"/>
            </a:solidFill>
            <a:miter lim="800000"/>
            <a:headEnd/>
            <a:tailEnd/>
          </a:ln>
          <a:effectLst/>
          <a:extLst/>
        </p:spPr>
        <p:txBody>
          <a:bodyPr wrap="none" lIns="90997" tIns="45499" rIns="90997" bIns="45499">
            <a:spAutoFit/>
          </a:bodyPr>
          <a:lstStyle>
            <a:lvl1pPr defTabSz="762000" eaLnBrk="0" hangingPunct="0">
              <a:spcBef>
                <a:spcPct val="20000"/>
              </a:spcBef>
              <a:buClr>
                <a:srgbClr val="009900"/>
              </a:buClr>
              <a:buSzPct val="110000"/>
              <a:buFont typeface="Wingdings" panose="05000000000000000000" pitchFamily="2" charset="2"/>
              <a:buChar char="§"/>
              <a:defRPr sz="2500">
                <a:solidFill>
                  <a:schemeClr val="tx1"/>
                </a:solidFill>
                <a:latin typeface="Calibri" panose="020F0502020204030204" pitchFamily="34" charset="0"/>
              </a:defRPr>
            </a:lvl1pPr>
            <a:lvl2pPr marL="742950" indent="-285750" defTabSz="762000" eaLnBrk="0" hangingPunct="0">
              <a:spcBef>
                <a:spcPct val="20000"/>
              </a:spcBef>
              <a:buClr>
                <a:srgbClr val="007E00"/>
              </a:buClr>
              <a:buSzPct val="110000"/>
              <a:buFont typeface="Arial" panose="020B0604020202020204" pitchFamily="34" charset="0"/>
              <a:buChar char="•"/>
              <a:defRPr sz="2100">
                <a:solidFill>
                  <a:schemeClr val="tx1"/>
                </a:solidFill>
                <a:latin typeface="Calibri" panose="020F0502020204030204" pitchFamily="34" charset="0"/>
              </a:defRPr>
            </a:lvl2pPr>
            <a:lvl3pPr marL="1143000" indent="-228600" defTabSz="762000" eaLnBrk="0" hangingPunct="0">
              <a:spcBef>
                <a:spcPct val="20000"/>
              </a:spcBef>
              <a:buClr>
                <a:srgbClr val="007E00"/>
              </a:buClr>
              <a:buSzPct val="110000"/>
              <a:buFont typeface="Wingdings" panose="05000000000000000000" pitchFamily="2" charset="2"/>
              <a:buChar char="§"/>
              <a:defRPr sz="2500">
                <a:solidFill>
                  <a:schemeClr val="tx1"/>
                </a:solidFill>
                <a:latin typeface="Calibri" panose="020F0502020204030204" pitchFamily="34" charset="0"/>
              </a:defRPr>
            </a:lvl3pPr>
            <a:lvl4pPr marL="1600200" indent="-228600" defTabSz="762000" eaLnBrk="0" hangingPunct="0">
              <a:spcBef>
                <a:spcPct val="20000"/>
              </a:spcBef>
              <a:buClr>
                <a:srgbClr val="007E00"/>
              </a:buClr>
              <a:buSzPct val="110000"/>
              <a:buFont typeface="Arial" panose="020B0604020202020204" pitchFamily="34" charset="0"/>
              <a:buChar char="•"/>
              <a:defRPr sz="1700">
                <a:solidFill>
                  <a:schemeClr val="tx1"/>
                </a:solidFill>
                <a:latin typeface="Calibri" panose="020F0502020204030204" pitchFamily="34" charset="0"/>
              </a:defRPr>
            </a:lvl4pPr>
            <a:lvl5pPr marL="2057400" indent="-228600" defTabSz="762000" eaLnBrk="0" hangingPunct="0">
              <a:spcBef>
                <a:spcPct val="20000"/>
              </a:spcBef>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Clr>
                <a:srgbClr val="007E00"/>
              </a:buClr>
              <a:buSzPct val="110000"/>
              <a:buFont typeface="Wingdings" panose="05000000000000000000" pitchFamily="2" charset="2"/>
              <a:buChar char="§"/>
              <a:defRPr sz="1400">
                <a:solidFill>
                  <a:schemeClr val="tx1"/>
                </a:solidFill>
                <a:latin typeface="Calibri" panose="020F0502020204030204" pitchFamily="34" charset="0"/>
              </a:defRPr>
            </a:lvl9pPr>
          </a:lstStyle>
          <a:p>
            <a:pPr algn="ctr">
              <a:spcBef>
                <a:spcPct val="0"/>
              </a:spcBef>
              <a:buClrTx/>
              <a:buSzTx/>
              <a:buFontTx/>
              <a:buNone/>
            </a:pPr>
            <a:r>
              <a:rPr lang="de-DE" altLang="de-DE" sz="2800" b="1" smtClean="0">
                <a:solidFill>
                  <a:srgbClr val="FFFFFF"/>
                </a:solidFill>
                <a:latin typeface="Arial" panose="020B0604020202020204" pitchFamily="34" charset="0"/>
              </a:rPr>
              <a:t>Plant </a:t>
            </a:r>
          </a:p>
          <a:p>
            <a:pPr algn="ctr">
              <a:spcBef>
                <a:spcPct val="0"/>
              </a:spcBef>
              <a:buClrTx/>
              <a:buSzTx/>
              <a:buFontTx/>
              <a:buNone/>
            </a:pPr>
            <a:r>
              <a:rPr lang="de-DE" altLang="de-DE" sz="2800" b="1" smtClean="0">
                <a:solidFill>
                  <a:srgbClr val="FFFFFF"/>
                </a:solidFill>
                <a:latin typeface="Arial" panose="020B0604020202020204" pitchFamily="34" charset="0"/>
              </a:rPr>
              <a:t>breeding</a:t>
            </a:r>
            <a:endParaRPr lang="de-DE" altLang="de-DE" sz="2800" b="1">
              <a:solidFill>
                <a:srgbClr val="FFFFFF"/>
              </a:solidFill>
              <a:latin typeface="Arial" panose="020B0604020202020204" pitchFamily="34" charset="0"/>
            </a:endParaRPr>
          </a:p>
        </p:txBody>
      </p:sp>
      <p:cxnSp>
        <p:nvCxnSpPr>
          <p:cNvPr id="16" name="Gerade Verbindung mit Pfeil 9"/>
          <p:cNvCxnSpPr>
            <a:cxnSpLocks noChangeShapeType="1"/>
          </p:cNvCxnSpPr>
          <p:nvPr/>
        </p:nvCxnSpPr>
        <p:spPr bwMode="auto">
          <a:xfrm flipH="1">
            <a:off x="2603491" y="3249496"/>
            <a:ext cx="810" cy="446088"/>
          </a:xfrm>
          <a:prstGeom prst="straightConnector1">
            <a:avLst/>
          </a:prstGeom>
          <a:noFill/>
          <a:ln w="38100" algn="ctr">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Gerade Verbindung mit Pfeil 21"/>
          <p:cNvCxnSpPr>
            <a:cxnSpLocks noChangeShapeType="1"/>
          </p:cNvCxnSpPr>
          <p:nvPr/>
        </p:nvCxnSpPr>
        <p:spPr bwMode="auto">
          <a:xfrm>
            <a:off x="1536124" y="4123321"/>
            <a:ext cx="443948" cy="0"/>
          </a:xfrm>
          <a:prstGeom prst="straightConnector1">
            <a:avLst/>
          </a:prstGeom>
          <a:noFill/>
          <a:ln w="38100" algn="ctr">
            <a:solidFill>
              <a:schemeClr val="tx1"/>
            </a:solidFill>
            <a:round/>
            <a:headEnd type="none"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feld 1"/>
          <p:cNvSpPr txBox="1"/>
          <p:nvPr/>
        </p:nvSpPr>
        <p:spPr>
          <a:xfrm>
            <a:off x="1122117" y="6457282"/>
            <a:ext cx="3604192" cy="369332"/>
          </a:xfrm>
          <a:prstGeom prst="rect">
            <a:avLst/>
          </a:prstGeom>
          <a:noFill/>
        </p:spPr>
        <p:txBody>
          <a:bodyPr wrap="none" rtlCol="0">
            <a:spAutoFit/>
          </a:bodyPr>
          <a:lstStyle/>
          <a:p>
            <a:r>
              <a:rPr lang="cs-CZ" i="1" dirty="0" err="1"/>
              <a:t>P</a:t>
            </a:r>
            <a:r>
              <a:rPr lang="de-AT" i="1" dirty="0" err="1" smtClean="0"/>
              <a:t>rovided</a:t>
            </a:r>
            <a:r>
              <a:rPr lang="de-AT" i="1" dirty="0" smtClean="0"/>
              <a:t> </a:t>
            </a:r>
            <a:r>
              <a:rPr lang="de-AT" i="1" dirty="0" err="1" smtClean="0"/>
              <a:t>by</a:t>
            </a:r>
            <a:r>
              <a:rPr lang="de-AT" i="1" dirty="0" smtClean="0"/>
              <a:t> Rudolf </a:t>
            </a:r>
            <a:r>
              <a:rPr lang="de-AT" i="1" dirty="0" err="1" smtClean="0"/>
              <a:t>Krska</a:t>
            </a:r>
            <a:r>
              <a:rPr lang="cs-CZ" i="1" dirty="0" smtClean="0"/>
              <a:t>, RAFA 2015</a:t>
            </a:r>
            <a:endParaRPr lang="en-US" i="1" dirty="0"/>
          </a:p>
        </p:txBody>
      </p:sp>
    </p:spTree>
    <p:custDataLst>
      <p:tags r:id="rId1"/>
    </p:custDataLst>
    <p:extLst>
      <p:ext uri="{BB962C8B-B14F-4D97-AF65-F5344CB8AC3E}">
        <p14:creationId xmlns:p14="http://schemas.microsoft.com/office/powerpoint/2010/main" val="26949674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50365" y="616869"/>
            <a:ext cx="8192966" cy="857250"/>
          </a:xfrm>
        </p:spPr>
        <p:txBody>
          <a:bodyPr>
            <a:noAutofit/>
          </a:bodyPr>
          <a:lstStyle/>
          <a:p>
            <a:r>
              <a:rPr lang="en-US" sz="3200" dirty="0" smtClean="0">
                <a:latin typeface="Arial Narrow" panose="020B0606020202030204" pitchFamily="34" charset="0"/>
              </a:rPr>
              <a:t>The </a:t>
            </a:r>
            <a:r>
              <a:rPr lang="en-US" sz="3200" dirty="0">
                <a:latin typeface="Arial Narrow" panose="020B0606020202030204" pitchFamily="34" charset="0"/>
              </a:rPr>
              <a:t>European Food Safety Authority (EFSA) </a:t>
            </a:r>
            <a:r>
              <a:rPr lang="en-US" sz="3200" dirty="0" smtClean="0">
                <a:latin typeface="Arial Narrow" panose="020B0606020202030204" pitchFamily="34" charset="0"/>
              </a:rPr>
              <a:t/>
            </a:r>
            <a:br>
              <a:rPr lang="en-US" sz="3200" dirty="0" smtClean="0">
                <a:latin typeface="Arial Narrow" panose="020B0606020202030204" pitchFamily="34" charset="0"/>
              </a:rPr>
            </a:br>
            <a:r>
              <a:rPr lang="en-US" sz="3200" dirty="0" smtClean="0">
                <a:latin typeface="Arial Narrow" panose="020B0606020202030204" pitchFamily="34" charset="0"/>
              </a:rPr>
              <a:t>CONTAM </a:t>
            </a:r>
            <a:r>
              <a:rPr lang="en-US" sz="3200" dirty="0">
                <a:latin typeface="Arial Narrow" panose="020B0606020202030204" pitchFamily="34" charset="0"/>
              </a:rPr>
              <a:t>panel is currently reviewing </a:t>
            </a:r>
            <a:br>
              <a:rPr lang="en-US" sz="3200" dirty="0">
                <a:latin typeface="Arial Narrow" panose="020B0606020202030204" pitchFamily="34" charset="0"/>
              </a:rPr>
            </a:br>
            <a:r>
              <a:rPr lang="en-US" sz="3200" dirty="0">
                <a:latin typeface="Arial Narrow" panose="020B0606020202030204" pitchFamily="34" charset="0"/>
              </a:rPr>
              <a:t>available information on </a:t>
            </a:r>
            <a:r>
              <a:rPr lang="en-US" sz="3200" dirty="0">
                <a:solidFill>
                  <a:srgbClr val="C00000"/>
                </a:solidFill>
                <a:latin typeface="Arial Narrow" panose="020B0606020202030204" pitchFamily="34" charset="0"/>
              </a:rPr>
              <a:t>masked mycotoxins </a:t>
            </a:r>
            <a:endParaRPr lang="de-AT" sz="3200" dirty="0">
              <a:solidFill>
                <a:srgbClr val="C00000"/>
              </a:solidFill>
              <a:latin typeface="Arial Narrow" panose="020B0606020202030204" pitchFamily="34" charset="0"/>
            </a:endParaRPr>
          </a:p>
        </p:txBody>
      </p:sp>
      <p:pic>
        <p:nvPicPr>
          <p:cNvPr id="178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803" y="2564904"/>
            <a:ext cx="6518780"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hteck 4"/>
          <p:cNvSpPr/>
          <p:nvPr/>
        </p:nvSpPr>
        <p:spPr>
          <a:xfrm>
            <a:off x="3442028" y="2348910"/>
            <a:ext cx="5450452" cy="1569660"/>
          </a:xfrm>
          <a:prstGeom prst="rect">
            <a:avLst/>
          </a:prstGeom>
        </p:spPr>
        <p:txBody>
          <a:bodyPr wrap="square">
            <a:spAutoFit/>
          </a:bodyPr>
          <a:lstStyle/>
          <a:p>
            <a:pPr eaLnBrk="0" fontAlgn="base" hangingPunct="0">
              <a:spcBef>
                <a:spcPct val="0"/>
              </a:spcBef>
              <a:spcAft>
                <a:spcPct val="0"/>
              </a:spcAft>
            </a:pPr>
            <a:r>
              <a:rPr lang="en-US" sz="1600" smtClean="0">
                <a:solidFill>
                  <a:srgbClr val="000000"/>
                </a:solidFill>
              </a:rPr>
              <a:t>Working </a:t>
            </a:r>
            <a:r>
              <a:rPr lang="en-US" sz="1600">
                <a:solidFill>
                  <a:srgbClr val="000000"/>
                </a:solidFill>
              </a:rPr>
              <a:t>Group on </a:t>
            </a:r>
            <a:endParaRPr lang="en-US" sz="1600" smtClean="0">
              <a:solidFill>
                <a:srgbClr val="000000"/>
              </a:solidFill>
            </a:endParaRPr>
          </a:p>
          <a:p>
            <a:pPr eaLnBrk="0" fontAlgn="base" hangingPunct="0">
              <a:spcBef>
                <a:spcPct val="0"/>
              </a:spcBef>
              <a:spcAft>
                <a:spcPct val="0"/>
              </a:spcAft>
            </a:pPr>
            <a:r>
              <a:rPr lang="en-US" sz="1600" smtClean="0">
                <a:solidFill>
                  <a:srgbClr val="000000"/>
                </a:solidFill>
              </a:rPr>
              <a:t>Masked </a:t>
            </a:r>
            <a:r>
              <a:rPr lang="en-US" sz="1600">
                <a:solidFill>
                  <a:srgbClr val="000000"/>
                </a:solidFill>
              </a:rPr>
              <a:t>Mycotoxins in Food and </a:t>
            </a:r>
            <a:r>
              <a:rPr lang="en-US" sz="1600" smtClean="0">
                <a:solidFill>
                  <a:srgbClr val="000000"/>
                </a:solidFill>
              </a:rPr>
              <a:t>Feed</a:t>
            </a:r>
          </a:p>
          <a:p>
            <a:pPr eaLnBrk="0" fontAlgn="base" hangingPunct="0">
              <a:spcBef>
                <a:spcPct val="0"/>
              </a:spcBef>
              <a:spcAft>
                <a:spcPct val="0"/>
              </a:spcAft>
            </a:pPr>
            <a:r>
              <a:rPr lang="en-US" sz="1600" smtClean="0">
                <a:solidFill>
                  <a:srgbClr val="000000"/>
                </a:solidFill>
              </a:rPr>
              <a:t>of </a:t>
            </a:r>
            <a:r>
              <a:rPr lang="en-US" sz="1600">
                <a:solidFill>
                  <a:srgbClr val="000000"/>
                </a:solidFill>
              </a:rPr>
              <a:t>the Panel on Contaminants in the Food </a:t>
            </a:r>
            <a:r>
              <a:rPr lang="en-US" sz="1600" smtClean="0">
                <a:solidFill>
                  <a:srgbClr val="000000"/>
                </a:solidFill>
              </a:rPr>
              <a:t>Chain (</a:t>
            </a:r>
            <a:r>
              <a:rPr lang="en-US" sz="1600" smtClean="0">
                <a:solidFill>
                  <a:srgbClr val="037C03"/>
                </a:solidFill>
              </a:rPr>
              <a:t>CONTAM</a:t>
            </a:r>
            <a:r>
              <a:rPr lang="en-US" sz="1600" smtClean="0">
                <a:solidFill>
                  <a:srgbClr val="000000"/>
                </a:solidFill>
              </a:rPr>
              <a:t>)</a:t>
            </a:r>
            <a:endParaRPr lang="en-US" sz="1600">
              <a:solidFill>
                <a:srgbClr val="000000"/>
              </a:solidFill>
            </a:endParaRPr>
          </a:p>
          <a:p>
            <a:pPr algn="ctr" eaLnBrk="0" fontAlgn="base" hangingPunct="0">
              <a:spcBef>
                <a:spcPct val="0"/>
              </a:spcBef>
              <a:spcAft>
                <a:spcPct val="0"/>
              </a:spcAft>
            </a:pPr>
            <a:endParaRPr lang="en-US" sz="1600">
              <a:solidFill>
                <a:srgbClr val="BBE0E3"/>
              </a:solidFill>
            </a:endParaRPr>
          </a:p>
          <a:p>
            <a:pPr algn="ctr" eaLnBrk="0" fontAlgn="base" hangingPunct="0">
              <a:spcBef>
                <a:spcPct val="0"/>
              </a:spcBef>
              <a:spcAft>
                <a:spcPct val="0"/>
              </a:spcAft>
            </a:pPr>
            <a:endParaRPr lang="en-US" sz="1600" smtClean="0">
              <a:solidFill>
                <a:srgbClr val="BBE0E3"/>
              </a:solidFill>
            </a:endParaRPr>
          </a:p>
        </p:txBody>
      </p:sp>
      <p:sp>
        <p:nvSpPr>
          <p:cNvPr id="3" name="Rechteck 2"/>
          <p:cNvSpPr/>
          <p:nvPr/>
        </p:nvSpPr>
        <p:spPr bwMode="auto">
          <a:xfrm>
            <a:off x="650365" y="4581186"/>
            <a:ext cx="184731" cy="461665"/>
          </a:xfrm>
          <a:prstGeom prst="rect">
            <a:avLst/>
          </a:prstGeom>
          <a:solidFill>
            <a:schemeClr val="bg1"/>
          </a:solidFill>
          <a:ln>
            <a:noFill/>
          </a:ln>
          <a:effectLst/>
          <a:extLst/>
        </p:spPr>
        <p:txBody>
          <a:bodyPr vert="horz" wrap="none" lIns="91440" tIns="45720" rIns="91440" bIns="45720" numCol="1" rtlCol="0" anchor="t" anchorCtr="0" compatLnSpc="1">
            <a:prstTxWarp prst="textNoShape">
              <a:avLst/>
            </a:prstTxWarp>
            <a:spAutoFit/>
          </a:bodyPr>
          <a:lstStyle/>
          <a:p>
            <a:pPr fontAlgn="base">
              <a:spcBef>
                <a:spcPct val="0"/>
              </a:spcBef>
              <a:spcAft>
                <a:spcPct val="0"/>
              </a:spcAft>
            </a:pPr>
            <a:endParaRPr lang="de-AT" sz="2400" b="1" smtClean="0">
              <a:solidFill>
                <a:srgbClr val="000000"/>
              </a:solidFill>
              <a:latin typeface="Arial Narrow" pitchFamily="34" charset="0"/>
            </a:endParaRPr>
          </a:p>
        </p:txBody>
      </p:sp>
      <p:sp>
        <p:nvSpPr>
          <p:cNvPr id="6" name="Rechteck 5"/>
          <p:cNvSpPr/>
          <p:nvPr/>
        </p:nvSpPr>
        <p:spPr>
          <a:xfrm>
            <a:off x="916209" y="5182841"/>
            <a:ext cx="6713361" cy="1323439"/>
          </a:xfrm>
          <a:prstGeom prst="rect">
            <a:avLst/>
          </a:prstGeom>
          <a:solidFill>
            <a:schemeClr val="bg1"/>
          </a:solidFill>
        </p:spPr>
        <p:txBody>
          <a:bodyPr wrap="square">
            <a:spAutoFit/>
          </a:bodyPr>
          <a:lstStyle/>
          <a:p>
            <a:pPr algn="ctr" eaLnBrk="0" fontAlgn="base" hangingPunct="0">
              <a:spcBef>
                <a:spcPct val="0"/>
              </a:spcBef>
              <a:spcAft>
                <a:spcPct val="0"/>
              </a:spcAft>
            </a:pPr>
            <a:r>
              <a:rPr lang="en-US" sz="2000" smtClean="0">
                <a:solidFill>
                  <a:srgbClr val="000000"/>
                </a:solidFill>
              </a:rPr>
              <a:t>General problem</a:t>
            </a:r>
            <a:r>
              <a:rPr lang="en-US" sz="2000" b="1" smtClean="0">
                <a:solidFill>
                  <a:srgbClr val="000000"/>
                </a:solidFill>
              </a:rPr>
              <a:t>: </a:t>
            </a:r>
            <a:r>
              <a:rPr lang="en-US" sz="2000" b="1" smtClean="0">
                <a:solidFill>
                  <a:srgbClr val="0033CC"/>
                </a:solidFill>
              </a:rPr>
              <a:t>available </a:t>
            </a:r>
            <a:r>
              <a:rPr lang="en-US" sz="2000" b="1">
                <a:solidFill>
                  <a:srgbClr val="0033CC"/>
                </a:solidFill>
              </a:rPr>
              <a:t>occurrence data </a:t>
            </a:r>
            <a:r>
              <a:rPr lang="en-US" sz="2000" b="1" smtClean="0">
                <a:solidFill>
                  <a:srgbClr val="0033CC"/>
                </a:solidFill>
              </a:rPr>
              <a:t>on many (emerging) toxins are </a:t>
            </a:r>
            <a:r>
              <a:rPr lang="en-US" sz="2000" b="1">
                <a:solidFill>
                  <a:srgbClr val="0033CC"/>
                </a:solidFill>
              </a:rPr>
              <a:t>too limited to carry out a reliable human and animal dietary exposure </a:t>
            </a:r>
            <a:r>
              <a:rPr lang="en-US" sz="2000" b="1" smtClean="0">
                <a:solidFill>
                  <a:srgbClr val="0033CC"/>
                </a:solidFill>
              </a:rPr>
              <a:t>assessment</a:t>
            </a:r>
            <a:endParaRPr lang="en-US" sz="2000" b="1">
              <a:solidFill>
                <a:srgbClr val="0033CC"/>
              </a:solidFill>
            </a:endParaRPr>
          </a:p>
        </p:txBody>
      </p:sp>
    </p:spTree>
    <p:custDataLst>
      <p:tags r:id="rId1"/>
    </p:custDataLst>
    <p:extLst>
      <p:ext uri="{BB962C8B-B14F-4D97-AF65-F5344CB8AC3E}">
        <p14:creationId xmlns:p14="http://schemas.microsoft.com/office/powerpoint/2010/main" val="4337149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bwMode="auto">
          <a:xfrm>
            <a:off x="1" y="5993336"/>
            <a:ext cx="9024730" cy="43732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de-AT" sz="1200" smtClean="0">
              <a:solidFill>
                <a:srgbClr val="000000"/>
              </a:solidFill>
              <a:latin typeface="Arial Narrow" pitchFamily="34" charset="0"/>
            </a:endParaRPr>
          </a:p>
        </p:txBody>
      </p:sp>
      <p:sp>
        <p:nvSpPr>
          <p:cNvPr id="41988" name="Text Box 4"/>
          <p:cNvSpPr txBox="1">
            <a:spLocks noChangeArrowheads="1"/>
          </p:cNvSpPr>
          <p:nvPr/>
        </p:nvSpPr>
        <p:spPr bwMode="auto">
          <a:xfrm>
            <a:off x="629378" y="437823"/>
            <a:ext cx="6306467" cy="70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73" tIns="44837" rIns="89673" bIns="44837">
            <a:spAutoFit/>
          </a:bodyPr>
          <a:lstStyle>
            <a:lvl1pPr eaLnBrk="0" hangingPunct="0">
              <a:defRPr sz="1200">
                <a:solidFill>
                  <a:schemeClr val="tx1"/>
                </a:solidFill>
                <a:latin typeface="Arial Narrow" pitchFamily="34" charset="0"/>
              </a:defRPr>
            </a:lvl1pPr>
            <a:lvl2pPr marL="742950" indent="-285750" eaLnBrk="0" hangingPunct="0">
              <a:defRPr sz="1200">
                <a:solidFill>
                  <a:schemeClr val="tx1"/>
                </a:solidFill>
                <a:latin typeface="Arial Narrow" pitchFamily="34" charset="0"/>
              </a:defRPr>
            </a:lvl2pPr>
            <a:lvl3pPr marL="1143000" indent="-228600" eaLnBrk="0" hangingPunct="0">
              <a:defRPr sz="1200">
                <a:solidFill>
                  <a:schemeClr val="tx1"/>
                </a:solidFill>
                <a:latin typeface="Arial Narrow" pitchFamily="34" charset="0"/>
              </a:defRPr>
            </a:lvl3pPr>
            <a:lvl4pPr marL="1600200" indent="-228600" eaLnBrk="0" hangingPunct="0">
              <a:defRPr sz="1200">
                <a:solidFill>
                  <a:schemeClr val="tx1"/>
                </a:solidFill>
                <a:latin typeface="Arial Narrow" pitchFamily="34" charset="0"/>
              </a:defRPr>
            </a:lvl4pPr>
            <a:lvl5pPr marL="2057400" indent="-228600" eaLnBrk="0" hangingPunct="0">
              <a:defRPr sz="1200">
                <a:solidFill>
                  <a:schemeClr val="tx1"/>
                </a:solidFill>
                <a:latin typeface="Arial Narrow" pitchFamily="34" charset="0"/>
              </a:defRPr>
            </a:lvl5pPr>
            <a:lvl6pPr marL="2514600" indent="-228600" algn="ctr" eaLnBrk="0" fontAlgn="base" hangingPunct="0">
              <a:spcBef>
                <a:spcPct val="0"/>
              </a:spcBef>
              <a:spcAft>
                <a:spcPct val="0"/>
              </a:spcAft>
              <a:defRPr sz="1200">
                <a:solidFill>
                  <a:schemeClr val="tx1"/>
                </a:solidFill>
                <a:latin typeface="Arial Narrow" pitchFamily="34" charset="0"/>
              </a:defRPr>
            </a:lvl6pPr>
            <a:lvl7pPr marL="2971800" indent="-228600" algn="ctr" eaLnBrk="0" fontAlgn="base" hangingPunct="0">
              <a:spcBef>
                <a:spcPct val="0"/>
              </a:spcBef>
              <a:spcAft>
                <a:spcPct val="0"/>
              </a:spcAft>
              <a:defRPr sz="1200">
                <a:solidFill>
                  <a:schemeClr val="tx1"/>
                </a:solidFill>
                <a:latin typeface="Arial Narrow" pitchFamily="34" charset="0"/>
              </a:defRPr>
            </a:lvl7pPr>
            <a:lvl8pPr marL="3429000" indent="-228600" algn="ctr" eaLnBrk="0" fontAlgn="base" hangingPunct="0">
              <a:spcBef>
                <a:spcPct val="0"/>
              </a:spcBef>
              <a:spcAft>
                <a:spcPct val="0"/>
              </a:spcAft>
              <a:defRPr sz="1200">
                <a:solidFill>
                  <a:schemeClr val="tx1"/>
                </a:solidFill>
                <a:latin typeface="Arial Narrow" pitchFamily="34" charset="0"/>
              </a:defRPr>
            </a:lvl8pPr>
            <a:lvl9pPr marL="3886200" indent="-228600" algn="ctr" eaLnBrk="0" fontAlgn="base" hangingPunct="0">
              <a:spcBef>
                <a:spcPct val="0"/>
              </a:spcBef>
              <a:spcAft>
                <a:spcPct val="0"/>
              </a:spcAft>
              <a:defRPr sz="1200">
                <a:solidFill>
                  <a:schemeClr val="tx1"/>
                </a:solidFill>
                <a:latin typeface="Arial Narrow" pitchFamily="34" charset="0"/>
              </a:defRPr>
            </a:lvl9pPr>
          </a:lstStyle>
          <a:p>
            <a:pPr eaLnBrk="1" fontAlgn="base" hangingPunct="1">
              <a:spcBef>
                <a:spcPct val="50000"/>
              </a:spcBef>
              <a:spcAft>
                <a:spcPct val="0"/>
              </a:spcAft>
              <a:defRPr/>
            </a:pPr>
            <a:r>
              <a:rPr lang="cs-CZ" sz="4000" b="1" dirty="0" err="1" smtClean="0">
                <a:cs typeface="Arial" charset="0"/>
              </a:rPr>
              <a:t>Mycotoxins</a:t>
            </a:r>
            <a:r>
              <a:rPr lang="cs-CZ" sz="4000" b="1" dirty="0" smtClean="0">
                <a:cs typeface="Arial" charset="0"/>
              </a:rPr>
              <a:t>: F</a:t>
            </a:r>
            <a:r>
              <a:rPr lang="en-GB" sz="4000" b="1" dirty="0" err="1" smtClean="0">
                <a:cs typeface="Arial" charset="0"/>
              </a:rPr>
              <a:t>uture</a:t>
            </a:r>
            <a:r>
              <a:rPr lang="en-GB" sz="4000" b="1" dirty="0" smtClean="0">
                <a:cs typeface="Arial" charset="0"/>
              </a:rPr>
              <a:t> needs</a:t>
            </a:r>
            <a:endParaRPr lang="en-GB" sz="4000" b="1" dirty="0">
              <a:cs typeface="Arial" charset="0"/>
            </a:endParaRPr>
          </a:p>
        </p:txBody>
      </p:sp>
      <p:sp>
        <p:nvSpPr>
          <p:cNvPr id="41987" name="Rectangle 5"/>
          <p:cNvSpPr>
            <a:spLocks noGrp="1" noChangeArrowheads="1"/>
          </p:cNvSpPr>
          <p:nvPr>
            <p:ph type="body" idx="1"/>
          </p:nvPr>
        </p:nvSpPr>
        <p:spPr>
          <a:xfrm>
            <a:off x="264910" y="1446212"/>
            <a:ext cx="8759821" cy="5411788"/>
          </a:xfrm>
          <a:ln>
            <a:noFill/>
          </a:ln>
        </p:spPr>
        <p:txBody>
          <a:bodyPr/>
          <a:lstStyle/>
          <a:p>
            <a:pPr lvl="0">
              <a:spcBef>
                <a:spcPct val="0"/>
              </a:spcBef>
              <a:spcAft>
                <a:spcPts val="1200"/>
              </a:spcAft>
              <a:buClr>
                <a:srgbClr val="006838"/>
              </a:buClr>
              <a:buFont typeface="Wingdings" panose="05000000000000000000" pitchFamily="2" charset="2"/>
              <a:buChar char=""/>
              <a:defRPr/>
            </a:pPr>
            <a:r>
              <a:rPr lang="cs-CZ" sz="2300" dirty="0" smtClean="0">
                <a:solidFill>
                  <a:srgbClr val="000000"/>
                </a:solidFill>
              </a:rPr>
              <a:t>  </a:t>
            </a:r>
            <a:r>
              <a:rPr lang="en-GB" sz="2300" dirty="0" smtClean="0">
                <a:solidFill>
                  <a:srgbClr val="000000"/>
                </a:solidFill>
              </a:rPr>
              <a:t>Under </a:t>
            </a:r>
            <a:r>
              <a:rPr lang="en-GB" sz="2300" b="1" dirty="0">
                <a:solidFill>
                  <a:srgbClr val="000000"/>
                </a:solidFill>
              </a:rPr>
              <a:t>extreme weather conditions </a:t>
            </a:r>
            <a:r>
              <a:rPr lang="en-GB" sz="2300" dirty="0">
                <a:solidFill>
                  <a:srgbClr val="000000"/>
                </a:solidFill>
              </a:rPr>
              <a:t>(heat, drought, heavy rainfalls, ….) </a:t>
            </a:r>
            <a:r>
              <a:rPr lang="en-GB" sz="2300" dirty="0" smtClean="0">
                <a:solidFill>
                  <a:srgbClr val="000000"/>
                </a:solidFill>
              </a:rPr>
              <a:t>fungal </a:t>
            </a:r>
            <a:r>
              <a:rPr lang="en-GB" sz="2300" dirty="0">
                <a:solidFill>
                  <a:srgbClr val="000000"/>
                </a:solidFill>
              </a:rPr>
              <a:t>diseases and algal blooms become increasingly unpredictable</a:t>
            </a:r>
          </a:p>
          <a:p>
            <a:pPr>
              <a:spcBef>
                <a:spcPct val="0"/>
              </a:spcBef>
              <a:spcAft>
                <a:spcPts val="1200"/>
              </a:spcAft>
              <a:buClr>
                <a:srgbClr val="006838"/>
              </a:buClr>
              <a:buFont typeface="Wingdings" panose="05000000000000000000" pitchFamily="2" charset="2"/>
              <a:buChar char=""/>
              <a:defRPr/>
            </a:pPr>
            <a:r>
              <a:rPr lang="cs-CZ" sz="2300" dirty="0" smtClean="0"/>
              <a:t> </a:t>
            </a:r>
            <a:r>
              <a:rPr lang="cs-CZ" sz="2300" dirty="0">
                <a:cs typeface="Arial" pitchFamily="34" charset="0"/>
              </a:rPr>
              <a:t> </a:t>
            </a:r>
            <a:r>
              <a:rPr lang="de-DE" sz="2300" dirty="0" err="1">
                <a:cs typeface="Arial" pitchFamily="34" charset="0"/>
              </a:rPr>
              <a:t>Occurrence</a:t>
            </a:r>
            <a:r>
              <a:rPr lang="de-DE" sz="2300" dirty="0">
                <a:cs typeface="Arial" pitchFamily="34" charset="0"/>
              </a:rPr>
              <a:t> </a:t>
            </a:r>
            <a:r>
              <a:rPr lang="de-DE" sz="2300" dirty="0" err="1">
                <a:cs typeface="Arial" pitchFamily="34" charset="0"/>
              </a:rPr>
              <a:t>of</a:t>
            </a:r>
            <a:r>
              <a:rPr lang="de-DE" sz="2300" dirty="0">
                <a:cs typeface="Arial" pitchFamily="34" charset="0"/>
              </a:rPr>
              <a:t> (</a:t>
            </a:r>
            <a:r>
              <a:rPr lang="de-DE" sz="2300" b="1" dirty="0" err="1">
                <a:cs typeface="Arial" pitchFamily="34" charset="0"/>
              </a:rPr>
              <a:t>emerging</a:t>
            </a:r>
            <a:r>
              <a:rPr lang="de-DE" sz="2300" b="1" dirty="0">
                <a:cs typeface="Arial" pitchFamily="34" charset="0"/>
              </a:rPr>
              <a:t>) </a:t>
            </a:r>
            <a:r>
              <a:rPr lang="de-DE" sz="2300" b="1" dirty="0" err="1">
                <a:cs typeface="Arial" pitchFamily="34" charset="0"/>
              </a:rPr>
              <a:t>mycotoxins</a:t>
            </a:r>
            <a:r>
              <a:rPr lang="de-DE" sz="2300" b="1" dirty="0">
                <a:cs typeface="Arial" pitchFamily="34" charset="0"/>
              </a:rPr>
              <a:t> </a:t>
            </a:r>
            <a:r>
              <a:rPr lang="de-DE" sz="2300" dirty="0" err="1">
                <a:cs typeface="Arial" pitchFamily="34" charset="0"/>
              </a:rPr>
              <a:t>is</a:t>
            </a:r>
            <a:r>
              <a:rPr lang="de-DE" sz="2300" dirty="0">
                <a:cs typeface="Arial" pitchFamily="34" charset="0"/>
              </a:rPr>
              <a:t> </a:t>
            </a:r>
            <a:r>
              <a:rPr lang="de-DE" sz="2300" dirty="0" err="1">
                <a:cs typeface="Arial" pitchFamily="34" charset="0"/>
              </a:rPr>
              <a:t>influenced</a:t>
            </a:r>
            <a:r>
              <a:rPr lang="de-DE" sz="2300" dirty="0">
                <a:cs typeface="Arial" pitchFamily="34" charset="0"/>
              </a:rPr>
              <a:t> </a:t>
            </a:r>
            <a:r>
              <a:rPr lang="de-DE" sz="2300" dirty="0" err="1">
                <a:cs typeface="Arial" pitchFamily="34" charset="0"/>
              </a:rPr>
              <a:t>by</a:t>
            </a:r>
            <a:r>
              <a:rPr lang="de-DE" sz="2300" dirty="0">
                <a:cs typeface="Arial" pitchFamily="34" charset="0"/>
              </a:rPr>
              <a:t>: </a:t>
            </a:r>
            <a:r>
              <a:rPr lang="de-DE" sz="2300" dirty="0" err="1">
                <a:cs typeface="Arial" pitchFamily="34" charset="0"/>
              </a:rPr>
              <a:t>climate</a:t>
            </a:r>
            <a:r>
              <a:rPr lang="de-DE" sz="2300" dirty="0">
                <a:cs typeface="Arial" pitchFamily="34" charset="0"/>
              </a:rPr>
              <a:t> </a:t>
            </a:r>
            <a:r>
              <a:rPr lang="de-DE" sz="2300" dirty="0" err="1">
                <a:cs typeface="Arial" pitchFamily="34" charset="0"/>
              </a:rPr>
              <a:t>change</a:t>
            </a:r>
            <a:r>
              <a:rPr lang="de-DE" sz="2300" dirty="0">
                <a:cs typeface="Arial" pitchFamily="34" charset="0"/>
              </a:rPr>
              <a:t>, plant </a:t>
            </a:r>
            <a:r>
              <a:rPr lang="de-DE" sz="2300" dirty="0" err="1">
                <a:cs typeface="Arial" pitchFamily="34" charset="0"/>
              </a:rPr>
              <a:t>breeding</a:t>
            </a:r>
            <a:r>
              <a:rPr lang="de-DE" sz="2300" dirty="0">
                <a:cs typeface="Arial" pitchFamily="34" charset="0"/>
              </a:rPr>
              <a:t> &amp; </a:t>
            </a:r>
            <a:r>
              <a:rPr lang="de-DE" sz="2300" dirty="0" err="1">
                <a:cs typeface="Arial" pitchFamily="34" charset="0"/>
              </a:rPr>
              <a:t>improved</a:t>
            </a:r>
            <a:r>
              <a:rPr lang="de-DE" sz="2300" dirty="0">
                <a:cs typeface="Arial" pitchFamily="34" charset="0"/>
              </a:rPr>
              <a:t> </a:t>
            </a:r>
            <a:r>
              <a:rPr lang="de-DE" sz="2300" dirty="0" err="1">
                <a:cs typeface="Arial" pitchFamily="34" charset="0"/>
              </a:rPr>
              <a:t>analytical</a:t>
            </a:r>
            <a:r>
              <a:rPr lang="de-DE" sz="2300" dirty="0">
                <a:cs typeface="Arial" pitchFamily="34" charset="0"/>
              </a:rPr>
              <a:t> </a:t>
            </a:r>
            <a:r>
              <a:rPr lang="de-DE" sz="2300" dirty="0" err="1">
                <a:cs typeface="Arial" pitchFamily="34" charset="0"/>
              </a:rPr>
              <a:t>methods</a:t>
            </a:r>
            <a:r>
              <a:rPr lang="cs-CZ" sz="2300" dirty="0" smtClean="0"/>
              <a:t> </a:t>
            </a:r>
          </a:p>
          <a:p>
            <a:pPr>
              <a:spcBef>
                <a:spcPct val="0"/>
              </a:spcBef>
              <a:spcAft>
                <a:spcPts val="1200"/>
              </a:spcAft>
              <a:buClr>
                <a:srgbClr val="006838"/>
              </a:buClr>
              <a:buFont typeface="Wingdings" panose="05000000000000000000" pitchFamily="2" charset="2"/>
              <a:buChar char=""/>
              <a:defRPr/>
            </a:pPr>
            <a:r>
              <a:rPr lang="cs-CZ" sz="2300" dirty="0" smtClean="0">
                <a:cs typeface="Arial" pitchFamily="34" charset="0"/>
              </a:rPr>
              <a:t> </a:t>
            </a:r>
            <a:r>
              <a:rPr lang="de-DE" sz="2300" dirty="0" smtClean="0">
                <a:cs typeface="Arial" pitchFamily="34" charset="0"/>
              </a:rPr>
              <a:t>Demand </a:t>
            </a:r>
            <a:r>
              <a:rPr lang="de-DE" sz="2300" dirty="0" err="1" smtClean="0">
                <a:cs typeface="Arial" pitchFamily="34" charset="0"/>
              </a:rPr>
              <a:t>for</a:t>
            </a:r>
            <a:r>
              <a:rPr lang="de-DE" sz="2300" dirty="0" smtClean="0">
                <a:cs typeface="Arial" pitchFamily="34" charset="0"/>
              </a:rPr>
              <a:t>  </a:t>
            </a:r>
            <a:r>
              <a:rPr lang="de-DE" sz="2300" b="1" dirty="0" err="1" smtClean="0">
                <a:cs typeface="Arial" pitchFamily="34" charset="0"/>
              </a:rPr>
              <a:t>toxicological</a:t>
            </a:r>
            <a:r>
              <a:rPr lang="de-DE" sz="2300" b="1" dirty="0" smtClean="0">
                <a:cs typeface="Arial" pitchFamily="34" charset="0"/>
              </a:rPr>
              <a:t> </a:t>
            </a:r>
            <a:r>
              <a:rPr lang="de-DE" sz="2300" b="1" dirty="0" err="1" smtClean="0">
                <a:cs typeface="Arial" pitchFamily="34" charset="0"/>
              </a:rPr>
              <a:t>assessment</a:t>
            </a:r>
            <a:r>
              <a:rPr lang="de-DE" sz="2300" b="1" dirty="0" smtClean="0">
                <a:cs typeface="Arial" pitchFamily="34" charset="0"/>
              </a:rPr>
              <a:t> </a:t>
            </a:r>
            <a:r>
              <a:rPr lang="de-DE" sz="2300" dirty="0" err="1" smtClean="0">
                <a:cs typeface="Arial" pitchFamily="34" charset="0"/>
              </a:rPr>
              <a:t>of</a:t>
            </a:r>
            <a:r>
              <a:rPr lang="de-DE" sz="2300" dirty="0" smtClean="0">
                <a:cs typeface="Arial" pitchFamily="34" charset="0"/>
              </a:rPr>
              <a:t> (</a:t>
            </a:r>
            <a:r>
              <a:rPr lang="de-DE" sz="2300" dirty="0" err="1" smtClean="0">
                <a:cs typeface="Arial" pitchFamily="34" charset="0"/>
              </a:rPr>
              <a:t>emerging</a:t>
            </a:r>
            <a:r>
              <a:rPr lang="de-DE" sz="2300" dirty="0" smtClean="0">
                <a:cs typeface="Arial" pitchFamily="34" charset="0"/>
              </a:rPr>
              <a:t>) </a:t>
            </a:r>
            <a:r>
              <a:rPr lang="de-DE" sz="2300" dirty="0" err="1" smtClean="0">
                <a:cs typeface="Arial" pitchFamily="34" charset="0"/>
              </a:rPr>
              <a:t>toxins</a:t>
            </a:r>
            <a:r>
              <a:rPr lang="de-DE" sz="2300" dirty="0" smtClean="0">
                <a:cs typeface="Arial" pitchFamily="34" charset="0"/>
              </a:rPr>
              <a:t>  </a:t>
            </a:r>
            <a:r>
              <a:rPr lang="de-DE" sz="2300" dirty="0" err="1" smtClean="0">
                <a:cs typeface="Arial" pitchFamily="34" charset="0"/>
              </a:rPr>
              <a:t>and</a:t>
            </a:r>
            <a:r>
              <a:rPr lang="de-DE" sz="2300" dirty="0" smtClean="0">
                <a:cs typeface="Arial" pitchFamily="34" charset="0"/>
              </a:rPr>
              <a:t> </a:t>
            </a:r>
            <a:r>
              <a:rPr lang="de-DE" sz="2300" dirty="0" err="1" smtClean="0">
                <a:cs typeface="Arial" pitchFamily="34" charset="0"/>
              </a:rPr>
              <a:t>for</a:t>
            </a:r>
            <a:r>
              <a:rPr lang="en-GB" sz="2300" dirty="0" smtClean="0"/>
              <a:t> </a:t>
            </a:r>
            <a:r>
              <a:rPr lang="en-GB" sz="2300" b="1" dirty="0" smtClean="0"/>
              <a:t>certified (matrix) reference materials </a:t>
            </a:r>
            <a:endParaRPr lang="cs-CZ" sz="2300" b="1" dirty="0" smtClean="0"/>
          </a:p>
          <a:p>
            <a:pPr>
              <a:spcBef>
                <a:spcPct val="0"/>
              </a:spcBef>
              <a:spcAft>
                <a:spcPts val="1200"/>
              </a:spcAft>
              <a:buClr>
                <a:srgbClr val="006838"/>
              </a:buClr>
              <a:buFont typeface="Wingdings" panose="05000000000000000000" pitchFamily="2" charset="2"/>
              <a:buChar char=""/>
              <a:defRPr/>
            </a:pPr>
            <a:r>
              <a:rPr lang="cs-CZ" sz="2300" b="1" dirty="0">
                <a:latin typeface="Arial" pitchFamily="34" charset="0"/>
              </a:rPr>
              <a:t> </a:t>
            </a:r>
            <a:r>
              <a:rPr lang="cs-CZ" sz="2300" dirty="0" err="1">
                <a:cs typeface="Arial" pitchFamily="34" charset="0"/>
              </a:rPr>
              <a:t>Development</a:t>
            </a:r>
            <a:r>
              <a:rPr lang="cs-CZ" sz="2300" dirty="0">
                <a:cs typeface="Arial" pitchFamily="34" charset="0"/>
              </a:rPr>
              <a:t> </a:t>
            </a:r>
            <a:r>
              <a:rPr lang="cs-CZ" sz="2300" dirty="0" err="1">
                <a:cs typeface="Arial" pitchFamily="34" charset="0"/>
              </a:rPr>
              <a:t>of</a:t>
            </a:r>
            <a:r>
              <a:rPr lang="cs-CZ" sz="2300" dirty="0">
                <a:cs typeface="Arial" pitchFamily="34" charset="0"/>
              </a:rPr>
              <a:t> </a:t>
            </a:r>
            <a:r>
              <a:rPr lang="cs-CZ" sz="2300" b="1" dirty="0" err="1">
                <a:cs typeface="Arial" pitchFamily="34" charset="0"/>
              </a:rPr>
              <a:t>modern</a:t>
            </a:r>
            <a:r>
              <a:rPr lang="cs-CZ" sz="2300" b="1" dirty="0">
                <a:cs typeface="Arial" pitchFamily="34" charset="0"/>
              </a:rPr>
              <a:t> </a:t>
            </a:r>
            <a:r>
              <a:rPr lang="cs-CZ" sz="2300" b="1" dirty="0" err="1">
                <a:cs typeface="Arial" pitchFamily="34" charset="0"/>
              </a:rPr>
              <a:t>fungicides</a:t>
            </a:r>
            <a:r>
              <a:rPr lang="cs-CZ" sz="2300" b="1" dirty="0">
                <a:cs typeface="Arial" pitchFamily="34" charset="0"/>
              </a:rPr>
              <a:t> </a:t>
            </a:r>
            <a:r>
              <a:rPr lang="cs-CZ" sz="2300" dirty="0" err="1">
                <a:cs typeface="Arial" pitchFamily="34" charset="0"/>
              </a:rPr>
              <a:t>targeted</a:t>
            </a:r>
            <a:r>
              <a:rPr lang="cs-CZ" sz="2300" dirty="0">
                <a:cs typeface="Arial" pitchFamily="34" charset="0"/>
              </a:rPr>
              <a:t> not </a:t>
            </a:r>
            <a:r>
              <a:rPr lang="cs-CZ" sz="2300" dirty="0" err="1">
                <a:cs typeface="Arial" pitchFamily="34" charset="0"/>
              </a:rPr>
              <a:t>only</a:t>
            </a:r>
            <a:r>
              <a:rPr lang="cs-CZ" sz="2300" dirty="0">
                <a:cs typeface="Arial" pitchFamily="34" charset="0"/>
              </a:rPr>
              <a:t> to DON </a:t>
            </a:r>
            <a:r>
              <a:rPr lang="cs-CZ" sz="2300" dirty="0" err="1">
                <a:cs typeface="Arial" pitchFamily="34" charset="0"/>
              </a:rPr>
              <a:t>producers</a:t>
            </a:r>
            <a:r>
              <a:rPr lang="cs-CZ" sz="2300" dirty="0">
                <a:cs typeface="Arial" pitchFamily="34" charset="0"/>
              </a:rPr>
              <a:t> but </a:t>
            </a:r>
            <a:r>
              <a:rPr lang="cs-CZ" sz="2300" dirty="0" err="1">
                <a:cs typeface="Arial" pitchFamily="34" charset="0"/>
              </a:rPr>
              <a:t>also</a:t>
            </a:r>
            <a:r>
              <a:rPr lang="cs-CZ" sz="2300" dirty="0">
                <a:cs typeface="Arial" pitchFamily="34" charset="0"/>
              </a:rPr>
              <a:t> to </a:t>
            </a:r>
            <a:r>
              <a:rPr lang="cs-CZ" sz="2300" dirty="0" err="1">
                <a:cs typeface="Arial" pitchFamily="34" charset="0"/>
              </a:rPr>
              <a:t>other</a:t>
            </a:r>
            <a:r>
              <a:rPr lang="cs-CZ" sz="2300" dirty="0">
                <a:cs typeface="Arial" pitchFamily="34" charset="0"/>
              </a:rPr>
              <a:t> </a:t>
            </a:r>
            <a:r>
              <a:rPr lang="cs-CZ" sz="2300" dirty="0" err="1" smtClean="0">
                <a:cs typeface="Arial" pitchFamily="34" charset="0"/>
              </a:rPr>
              <a:t>fungi</a:t>
            </a:r>
            <a:endParaRPr lang="cs-CZ" sz="2300" dirty="0" smtClean="0">
              <a:cs typeface="Arial" pitchFamily="34" charset="0"/>
            </a:endParaRPr>
          </a:p>
          <a:p>
            <a:pPr>
              <a:spcBef>
                <a:spcPct val="0"/>
              </a:spcBef>
              <a:spcAft>
                <a:spcPts val="1200"/>
              </a:spcAft>
              <a:buClr>
                <a:srgbClr val="006838"/>
              </a:buClr>
              <a:buFont typeface="Wingdings" panose="05000000000000000000" pitchFamily="2" charset="2"/>
              <a:buChar char=""/>
              <a:defRPr/>
            </a:pPr>
            <a:r>
              <a:rPr lang="cs-CZ" dirty="0" smtClean="0"/>
              <a:t> </a:t>
            </a:r>
            <a:r>
              <a:rPr lang="cs-CZ" sz="2300" dirty="0"/>
              <a:t>S</a:t>
            </a:r>
            <a:r>
              <a:rPr lang="en-GB" sz="2300" dirty="0" err="1"/>
              <a:t>trong</a:t>
            </a:r>
            <a:r>
              <a:rPr lang="en-GB" sz="2300" dirty="0"/>
              <a:t> demand for </a:t>
            </a:r>
            <a:r>
              <a:rPr lang="en-GB" sz="2300" b="1" dirty="0"/>
              <a:t>LC-MS based multi-</a:t>
            </a:r>
            <a:r>
              <a:rPr lang="en-GB" sz="2300" b="1" dirty="0" err="1"/>
              <a:t>analyte</a:t>
            </a:r>
            <a:r>
              <a:rPr lang="en-GB" sz="2300" b="1" dirty="0"/>
              <a:t> </a:t>
            </a:r>
            <a:r>
              <a:rPr lang="en-GB" sz="2300" dirty="0"/>
              <a:t>methods to check for the full spectrum of (emerging) mycotoxins and </a:t>
            </a:r>
            <a:r>
              <a:rPr lang="en-GB" sz="2300" dirty="0" err="1"/>
              <a:t>phycotoxins</a:t>
            </a:r>
            <a:r>
              <a:rPr lang="en-GB" sz="2300" dirty="0"/>
              <a:t> in the food chains: ideally full scan mode</a:t>
            </a:r>
            <a:endParaRPr lang="en-GB" sz="2300" dirty="0" smtClean="0"/>
          </a:p>
        </p:txBody>
      </p:sp>
    </p:spTree>
    <p:custDataLst>
      <p:tags r:id="rId1"/>
    </p:custDataLst>
    <p:extLst>
      <p:ext uri="{BB962C8B-B14F-4D97-AF65-F5344CB8AC3E}">
        <p14:creationId xmlns:p14="http://schemas.microsoft.com/office/powerpoint/2010/main" val="17095910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532" y="279999"/>
            <a:ext cx="5616717" cy="649487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Obdélník 1"/>
          <p:cNvSpPr/>
          <p:nvPr/>
        </p:nvSpPr>
        <p:spPr>
          <a:xfrm>
            <a:off x="6935190" y="2217692"/>
            <a:ext cx="2090057" cy="2031325"/>
          </a:xfrm>
          <a:prstGeom prst="rect">
            <a:avLst/>
          </a:prstGeom>
        </p:spPr>
        <p:txBody>
          <a:bodyPr wrap="square">
            <a:spAutoFit/>
          </a:bodyPr>
          <a:lstStyle/>
          <a:p>
            <a:r>
              <a:rPr lang="en-GB" b="1" dirty="0"/>
              <a:t>323 pesticide residues, </a:t>
            </a:r>
            <a:endParaRPr lang="cs-CZ" b="1" dirty="0" smtClean="0"/>
          </a:p>
          <a:p>
            <a:r>
              <a:rPr lang="en-GB" b="1" dirty="0" smtClean="0"/>
              <a:t>55 </a:t>
            </a:r>
            <a:r>
              <a:rPr lang="en-GB" b="1" dirty="0"/>
              <a:t>mycotoxins, and 11 plant toxins represented by pyrrolizidine alkaloids</a:t>
            </a:r>
          </a:p>
        </p:txBody>
      </p:sp>
      <p:sp>
        <p:nvSpPr>
          <p:cNvPr id="3" name="TextovéPole 2"/>
          <p:cNvSpPr txBox="1"/>
          <p:nvPr/>
        </p:nvSpPr>
        <p:spPr>
          <a:xfrm>
            <a:off x="6804249" y="4838700"/>
            <a:ext cx="2384820" cy="646331"/>
          </a:xfrm>
          <a:prstGeom prst="rect">
            <a:avLst/>
          </a:prstGeom>
          <a:noFill/>
        </p:spPr>
        <p:txBody>
          <a:bodyPr wrap="none" rtlCol="0">
            <a:spAutoFit/>
          </a:bodyPr>
          <a:lstStyle/>
          <a:p>
            <a:r>
              <a:rPr lang="cs-CZ" b="1" i="1" dirty="0" err="1" smtClean="0"/>
              <a:t>Accredited</a:t>
            </a:r>
            <a:r>
              <a:rPr lang="cs-CZ" b="1" i="1" dirty="0" smtClean="0"/>
              <a:t> </a:t>
            </a:r>
            <a:r>
              <a:rPr lang="cs-CZ" b="1" i="1" dirty="0" err="1" smtClean="0"/>
              <a:t>method</a:t>
            </a:r>
            <a:endParaRPr lang="cs-CZ" b="1" i="1" dirty="0" smtClean="0"/>
          </a:p>
          <a:p>
            <a:r>
              <a:rPr lang="cs-CZ" b="1" i="1" dirty="0" smtClean="0">
                <a:cs typeface="Arial" pitchFamily="34" charset="0"/>
              </a:rPr>
              <a:t>EN </a:t>
            </a:r>
            <a:r>
              <a:rPr lang="cs-CZ" b="1" i="1" dirty="0">
                <a:cs typeface="Arial" pitchFamily="34" charset="0"/>
              </a:rPr>
              <a:t>ISO/IEC </a:t>
            </a:r>
            <a:r>
              <a:rPr lang="cs-CZ" b="1" i="1" dirty="0" smtClean="0">
                <a:cs typeface="Arial" pitchFamily="34" charset="0"/>
              </a:rPr>
              <a:t>17025:2005</a:t>
            </a:r>
            <a:endParaRPr lang="cs-CZ" b="1" i="1" dirty="0"/>
          </a:p>
        </p:txBody>
      </p:sp>
    </p:spTree>
    <p:custDataLst>
      <p:tags r:id="rId1"/>
    </p:custDataLst>
    <p:extLst>
      <p:ext uri="{BB962C8B-B14F-4D97-AF65-F5344CB8AC3E}">
        <p14:creationId xmlns:p14="http://schemas.microsoft.com/office/powerpoint/2010/main" val="11638568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aoblený obdélník 1"/>
          <p:cNvSpPr/>
          <p:nvPr/>
        </p:nvSpPr>
        <p:spPr>
          <a:xfrm>
            <a:off x="218941" y="1390918"/>
            <a:ext cx="8706118" cy="206062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Nadpis 3"/>
          <p:cNvSpPr>
            <a:spLocks noGrp="1"/>
          </p:cNvSpPr>
          <p:nvPr>
            <p:ph type="title"/>
            <p:custDataLst>
              <p:tags r:id="rId2"/>
            </p:custDataLst>
          </p:nvPr>
        </p:nvSpPr>
        <p:spPr>
          <a:xfrm>
            <a:off x="654259" y="383797"/>
            <a:ext cx="8270800" cy="900148"/>
          </a:xfrm>
        </p:spPr>
        <p:txBody>
          <a:bodyPr>
            <a:noAutofit/>
          </a:bodyPr>
          <a:lstStyle/>
          <a:p>
            <a:r>
              <a:rPr lang="cs-CZ" sz="4000" dirty="0" smtClean="0">
                <a:effectLst>
                  <a:outerShdw blurRad="38100" dist="38100" dir="2700000" algn="tl">
                    <a:srgbClr val="C0C0C0"/>
                  </a:outerShdw>
                </a:effectLst>
                <a:latin typeface="Arial Black" panose="020B0A04020102020204" pitchFamily="34" charset="0"/>
                <a:cs typeface="Arial" pitchFamily="34" charset="0"/>
              </a:rPr>
              <a:t>ISSUE no.2:</a:t>
            </a: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Need</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for</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fast,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reliable</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harmonised</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multimethods</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for</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analysis</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of</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range</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of</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contaminants</a:t>
            </a:r>
            <a:r>
              <a:rPr lang="cs-CZ" sz="4000" dirty="0">
                <a:solidFill>
                  <a:srgbClr val="006600"/>
                </a:solidFill>
                <a:effectLst>
                  <a:outerShdw blurRad="38100" dist="38100" dir="2700000" algn="tl">
                    <a:srgbClr val="C0C0C0"/>
                  </a:outerShdw>
                </a:effectLst>
                <a:latin typeface="Arial Narrow" pitchFamily="34" charset="0"/>
                <a:cs typeface="Arial" pitchFamily="34" charset="0"/>
              </a:rPr>
              <a:t/>
            </a:r>
            <a:br>
              <a:rPr lang="cs-CZ" sz="4000" dirty="0">
                <a:solidFill>
                  <a:srgbClr val="006600"/>
                </a:solidFill>
                <a:effectLst>
                  <a:outerShdw blurRad="38100" dist="38100" dir="2700000" algn="tl">
                    <a:srgbClr val="C0C0C0"/>
                  </a:outerShdw>
                </a:effectLst>
                <a:latin typeface="Arial Narrow" pitchFamily="34" charset="0"/>
                <a:cs typeface="Arial" pitchFamily="34" charset="0"/>
              </a:rPr>
            </a:b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endParaRPr lang="en-GB" sz="4000" dirty="0">
              <a:effectLst>
                <a:outerShdw blurRad="38100" dist="38100" dir="2700000" algn="tl">
                  <a:srgbClr val="C0C0C0"/>
                </a:outerShdw>
              </a:effectLst>
              <a:latin typeface="Arial Narrow" pitchFamily="34" charset="0"/>
              <a:cs typeface="Arial" pitchFamily="34" charset="0"/>
            </a:endParaRPr>
          </a:p>
        </p:txBody>
      </p:sp>
    </p:spTree>
    <p:custDataLst>
      <p:tags r:id="rId1"/>
    </p:custDataLst>
    <p:extLst>
      <p:ext uri="{BB962C8B-B14F-4D97-AF65-F5344CB8AC3E}">
        <p14:creationId xmlns:p14="http://schemas.microsoft.com/office/powerpoint/2010/main" val="41138662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élník 4"/>
          <p:cNvSpPr/>
          <p:nvPr/>
        </p:nvSpPr>
        <p:spPr>
          <a:xfrm>
            <a:off x="229658" y="2368442"/>
            <a:ext cx="5157258" cy="174191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Nadpis 1"/>
          <p:cNvSpPr>
            <a:spLocks noGrp="1"/>
          </p:cNvSpPr>
          <p:nvPr>
            <p:ph type="title"/>
          </p:nvPr>
        </p:nvSpPr>
        <p:spPr>
          <a:xfrm>
            <a:off x="628649" y="407456"/>
            <a:ext cx="8478269" cy="900148"/>
          </a:xfrm>
        </p:spPr>
        <p:txBody>
          <a:bodyPr>
            <a:noAutofit/>
          </a:bodyPr>
          <a:lstStyle/>
          <a:p>
            <a:r>
              <a:rPr lang="cs-CZ" sz="3300" dirty="0" smtClean="0">
                <a:effectLst>
                  <a:outerShdw blurRad="38100" dist="38100" dir="2700000" algn="tl">
                    <a:srgbClr val="C0C0C0"/>
                  </a:outerShdw>
                </a:effectLst>
                <a:latin typeface="Arial Narrow" pitchFamily="34" charset="0"/>
                <a:cs typeface="Arial" pitchFamily="34" charset="0"/>
              </a:rPr>
              <a:t>ENVIRONMENTAL CONTAMINANTS</a:t>
            </a:r>
            <a:endParaRPr lang="cs-CZ" sz="3300" dirty="0"/>
          </a:p>
        </p:txBody>
      </p:sp>
      <p:pic>
        <p:nvPicPr>
          <p:cNvPr id="18" name="Picture 11" descr="http://cache1.asset-cache.net/xc/102175637.jpg?v=1&amp;c=IWSAsset&amp;k=2&amp;d=77BFBA49EF878921A343B2C87A49D8F52473176461D623855299D139E2924A067AB83191E7935783F06BF04B24B4128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576366"/>
            <a:ext cx="2339975"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5" descr="http://www.sciencedaily.com/images/2009/03/090325091832-lar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5576366"/>
            <a:ext cx="22383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http://yalibnan.com/site/archives/2007/01/15/oil_spill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5576366"/>
            <a:ext cx="22320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1" descr="http://www.marinebuzz.com/marinebuzzuploads/LeakingTimorSeaoilrigcatchesfire_97A4/Montara_oil_rig_Timor_se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025" y="5568429"/>
            <a:ext cx="2339975"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8"/>
          <p:cNvPicPr>
            <a:picLocks noChangeAspect="1" noChangeArrowheads="1"/>
          </p:cNvPicPr>
          <p:nvPr/>
        </p:nvPicPr>
        <p:blipFill>
          <a:blip r:embed="rId7"/>
          <a:srcRect/>
          <a:stretch>
            <a:fillRect/>
          </a:stretch>
        </p:blipFill>
        <p:spPr bwMode="auto">
          <a:xfrm>
            <a:off x="1529821" y="1161511"/>
            <a:ext cx="1037058" cy="971019"/>
          </a:xfrm>
          <a:prstGeom prst="rect">
            <a:avLst/>
          </a:prstGeom>
          <a:solidFill>
            <a:schemeClr val="bg1"/>
          </a:solidFill>
          <a:ln>
            <a:solidFill>
              <a:schemeClr val="tx1">
                <a:lumMod val="50000"/>
                <a:lumOff val="50000"/>
              </a:schemeClr>
            </a:solidFill>
          </a:ln>
          <a:effectLst>
            <a:outerShdw blurRad="50800" dist="38100" dir="2700000" algn="tl" rotWithShape="0">
              <a:prstClr val="black">
                <a:alpha val="40000"/>
              </a:prstClr>
            </a:outerShdw>
          </a:effectLst>
        </p:spPr>
      </p:pic>
      <p:pic>
        <p:nvPicPr>
          <p:cNvPr id="24" name="Picture 11"/>
          <p:cNvPicPr>
            <a:picLocks noChangeAspect="1" noChangeArrowheads="1"/>
          </p:cNvPicPr>
          <p:nvPr/>
        </p:nvPicPr>
        <p:blipFill>
          <a:blip r:embed="rId8"/>
          <a:srcRect/>
          <a:stretch>
            <a:fillRect/>
          </a:stretch>
        </p:blipFill>
        <p:spPr bwMode="auto">
          <a:xfrm>
            <a:off x="329141" y="1161511"/>
            <a:ext cx="972643" cy="971019"/>
          </a:xfrm>
          <a:prstGeom prst="rect">
            <a:avLst/>
          </a:prstGeom>
          <a:solidFill>
            <a:schemeClr val="bg1"/>
          </a:solidFill>
          <a:ln>
            <a:solidFill>
              <a:schemeClr val="tx1">
                <a:lumMod val="50000"/>
                <a:lumOff val="50000"/>
              </a:schemeClr>
            </a:solidFill>
          </a:ln>
          <a:effectLst>
            <a:outerShdw blurRad="50800" dist="38100" dir="2700000" algn="tl" rotWithShape="0">
              <a:prstClr val="black">
                <a:alpha val="40000"/>
              </a:prstClr>
            </a:outerShdw>
          </a:effectLst>
        </p:spPr>
      </p:pic>
      <p:sp>
        <p:nvSpPr>
          <p:cNvPr id="3" name="TextovéPole 2"/>
          <p:cNvSpPr txBox="1"/>
          <p:nvPr/>
        </p:nvSpPr>
        <p:spPr>
          <a:xfrm>
            <a:off x="2808287" y="1161026"/>
            <a:ext cx="5946246" cy="1107996"/>
          </a:xfrm>
          <a:prstGeom prst="rect">
            <a:avLst/>
          </a:prstGeom>
          <a:solidFill>
            <a:schemeClr val="accent6">
              <a:lumMod val="75000"/>
            </a:schemeClr>
          </a:solidFill>
          <a:effectLst>
            <a:outerShdw blurRad="50800" dist="38100" dir="2700000" algn="tl" rotWithShape="0">
              <a:prstClr val="black">
                <a:alpha val="40000"/>
              </a:prstClr>
            </a:outerShdw>
          </a:effectLst>
        </p:spPr>
        <p:txBody>
          <a:bodyPr wrap="square">
            <a:spAutoFit/>
          </a:bodyPr>
          <a:lstStyle>
            <a:defPPr>
              <a:defRPr lang="cs-CZ"/>
            </a:defPPr>
            <a:lvl1pPr fontAlgn="auto">
              <a:spcBef>
                <a:spcPts val="0"/>
              </a:spcBef>
              <a:spcAft>
                <a:spcPts val="0"/>
              </a:spcAft>
              <a:defRPr sz="2200" b="1">
                <a:solidFill>
                  <a:schemeClr val="bg1"/>
                </a:solidFill>
                <a:effectLst>
                  <a:outerShdw blurRad="38100" dist="38100" dir="2700000" algn="tl">
                    <a:srgbClr val="000000">
                      <a:alpha val="43137"/>
                    </a:srgbClr>
                  </a:outerShdw>
                </a:effectLst>
                <a:latin typeface="Arial" pitchFamily="34" charset="0"/>
              </a:defRPr>
            </a:lvl1pPr>
          </a:lstStyle>
          <a:p>
            <a:r>
              <a:rPr lang="en-GB" dirty="0" err="1"/>
              <a:t>CONtaminants</a:t>
            </a:r>
            <a:r>
              <a:rPr lang="en-GB" dirty="0"/>
              <a:t> in Food and Feed: Inexpensive </a:t>
            </a:r>
            <a:r>
              <a:rPr lang="en-GB" dirty="0" err="1"/>
              <a:t>DEtectioN</a:t>
            </a:r>
            <a:r>
              <a:rPr lang="en-GB" dirty="0"/>
              <a:t> for Control of Exposure 	</a:t>
            </a:r>
          </a:p>
        </p:txBody>
      </p:sp>
      <p:sp>
        <p:nvSpPr>
          <p:cNvPr id="4" name="TextovéPole 3"/>
          <p:cNvSpPr txBox="1"/>
          <p:nvPr/>
        </p:nvSpPr>
        <p:spPr>
          <a:xfrm>
            <a:off x="229658" y="2368442"/>
            <a:ext cx="5157258" cy="3216265"/>
          </a:xfrm>
          <a:prstGeom prst="rect">
            <a:avLst/>
          </a:prstGeom>
          <a:noFill/>
        </p:spPr>
        <p:txBody>
          <a:bodyPr wrap="square" rtlCol="0">
            <a:spAutoFit/>
          </a:bodyPr>
          <a:lstStyle/>
          <a:p>
            <a:pPr marL="285750" indent="-285750" algn="just">
              <a:spcBef>
                <a:spcPts val="600"/>
              </a:spcBef>
              <a:spcAft>
                <a:spcPts val="600"/>
              </a:spcAft>
              <a:buClr>
                <a:schemeClr val="accent6">
                  <a:lumMod val="50000"/>
                </a:schemeClr>
              </a:buClr>
              <a:buSzPct val="70000"/>
              <a:buFont typeface="Wingdings" panose="05000000000000000000" pitchFamily="2" charset="2"/>
              <a:buChar char="q"/>
            </a:pPr>
            <a:r>
              <a:rPr lang="en-GB" dirty="0"/>
              <a:t>Following the </a:t>
            </a:r>
            <a:r>
              <a:rPr lang="en-GB" b="1" dirty="0"/>
              <a:t>Mexico Gulf oil spill (April 2010)</a:t>
            </a:r>
            <a:r>
              <a:rPr lang="en-GB" dirty="0"/>
              <a:t>, AOAC INTERNATIONAL launched the </a:t>
            </a:r>
            <a:r>
              <a:rPr lang="en-GB" b="1" dirty="0"/>
              <a:t>call for submitting rapid analytical methods suitable for quantification of polycyclic aromatic hydrocarbons (PAHs) in the raw edible portions of fin fish and seafood. </a:t>
            </a:r>
            <a:endParaRPr lang="cs-CZ" b="1" dirty="0" smtClean="0"/>
          </a:p>
          <a:p>
            <a:pPr marL="285750" indent="-285750" algn="just">
              <a:buClr>
                <a:schemeClr val="accent6">
                  <a:lumMod val="50000"/>
                </a:schemeClr>
              </a:buClr>
              <a:buSzPct val="70000"/>
              <a:buFont typeface="Wingdings" panose="05000000000000000000" pitchFamily="2" charset="2"/>
              <a:buChar char="q"/>
            </a:pPr>
            <a:r>
              <a:rPr lang="en-GB" dirty="0" smtClean="0"/>
              <a:t>The </a:t>
            </a:r>
            <a:r>
              <a:rPr lang="en-GB" b="1" dirty="0" smtClean="0">
                <a:solidFill>
                  <a:schemeClr val="accent1">
                    <a:lumMod val="75000"/>
                  </a:schemeClr>
                </a:solidFill>
              </a:rPr>
              <a:t>PURPOSE</a:t>
            </a:r>
            <a:r>
              <a:rPr lang="en-GB" dirty="0" smtClean="0">
                <a:solidFill>
                  <a:schemeClr val="accent1">
                    <a:lumMod val="75000"/>
                  </a:schemeClr>
                </a:solidFill>
              </a:rPr>
              <a:t> </a:t>
            </a:r>
            <a:r>
              <a:rPr lang="en-GB" dirty="0"/>
              <a:t>was to carry out evaluation through the AOAC Official Methods SM program and, supposing the collaborative study is successful, </a:t>
            </a:r>
            <a:r>
              <a:rPr lang="en-GB" b="1" dirty="0">
                <a:solidFill>
                  <a:schemeClr val="accent1">
                    <a:lumMod val="75000"/>
                  </a:schemeClr>
                </a:solidFill>
              </a:rPr>
              <a:t>replace existing conventional, time and labour demanding methods, by the new one. </a:t>
            </a:r>
          </a:p>
        </p:txBody>
      </p:sp>
      <p:pic>
        <p:nvPicPr>
          <p:cNvPr id="819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1379" y="2675467"/>
            <a:ext cx="3642621" cy="2255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708489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8"/>
          <p:cNvPicPr>
            <a:picLocks noChangeAspect="1" noChangeArrowheads="1"/>
          </p:cNvPicPr>
          <p:nvPr/>
        </p:nvPicPr>
        <p:blipFill>
          <a:blip r:embed="rId3"/>
          <a:srcRect/>
          <a:stretch>
            <a:fillRect/>
          </a:stretch>
        </p:blipFill>
        <p:spPr bwMode="auto">
          <a:xfrm>
            <a:off x="1462267" y="323310"/>
            <a:ext cx="1037058" cy="971019"/>
          </a:xfrm>
          <a:prstGeom prst="rect">
            <a:avLst/>
          </a:prstGeom>
          <a:solidFill>
            <a:schemeClr val="bg1"/>
          </a:solidFill>
          <a:ln>
            <a:solidFill>
              <a:schemeClr val="tx1">
                <a:lumMod val="50000"/>
                <a:lumOff val="50000"/>
              </a:schemeClr>
            </a:solidFill>
          </a:ln>
          <a:effectLst>
            <a:outerShdw blurRad="50800" dist="38100" dir="2700000" algn="tl" rotWithShape="0">
              <a:prstClr val="black">
                <a:alpha val="40000"/>
              </a:prstClr>
            </a:outerShdw>
          </a:effectLst>
        </p:spPr>
      </p:pic>
      <p:pic>
        <p:nvPicPr>
          <p:cNvPr id="24" name="Picture 11"/>
          <p:cNvPicPr>
            <a:picLocks noChangeAspect="1" noChangeArrowheads="1"/>
          </p:cNvPicPr>
          <p:nvPr/>
        </p:nvPicPr>
        <p:blipFill>
          <a:blip r:embed="rId4"/>
          <a:srcRect/>
          <a:stretch>
            <a:fillRect/>
          </a:stretch>
        </p:blipFill>
        <p:spPr bwMode="auto">
          <a:xfrm>
            <a:off x="121375" y="323309"/>
            <a:ext cx="972643" cy="971019"/>
          </a:xfrm>
          <a:prstGeom prst="rect">
            <a:avLst/>
          </a:prstGeom>
          <a:solidFill>
            <a:schemeClr val="bg1"/>
          </a:solidFill>
          <a:ln>
            <a:solidFill>
              <a:schemeClr val="tx1">
                <a:lumMod val="50000"/>
                <a:lumOff val="50000"/>
              </a:schemeClr>
            </a:solidFill>
          </a:ln>
          <a:effectLst>
            <a:outerShdw blurRad="50800" dist="38100" dir="2700000" algn="tl" rotWithShape="0">
              <a:prstClr val="black">
                <a:alpha val="40000"/>
              </a:prstClr>
            </a:outerShdw>
          </a:effectLst>
        </p:spPr>
      </p:pic>
      <p:pic>
        <p:nvPicPr>
          <p:cNvPr id="27" name="Picture 2" descr="http://www.foodshield.org/images/AOAC%20Logo.jpg"/>
          <p:cNvPicPr>
            <a:picLocks noChangeAspect="1" noChangeArrowheads="1"/>
          </p:cNvPicPr>
          <p:nvPr/>
        </p:nvPicPr>
        <p:blipFill>
          <a:blip r:embed="rId5"/>
          <a:srcRect/>
          <a:stretch>
            <a:fillRect/>
          </a:stretch>
        </p:blipFill>
        <p:spPr bwMode="auto">
          <a:xfrm>
            <a:off x="710678" y="2421422"/>
            <a:ext cx="1123172" cy="9461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8349" y="323309"/>
            <a:ext cx="5516562" cy="3394392"/>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pic>
      <p:sp>
        <p:nvSpPr>
          <p:cNvPr id="31" name="TextovéPole 30"/>
          <p:cNvSpPr txBox="1"/>
          <p:nvPr/>
        </p:nvSpPr>
        <p:spPr>
          <a:xfrm>
            <a:off x="289320" y="3889725"/>
            <a:ext cx="8652298" cy="2369880"/>
          </a:xfrm>
          <a:prstGeom prst="rect">
            <a:avLst/>
          </a:prstGeom>
          <a:noFill/>
          <a:ln w="25400">
            <a:solidFill>
              <a:schemeClr val="accent6">
                <a:lumMod val="75000"/>
              </a:schemeClr>
            </a:solidFill>
          </a:ln>
          <a:effectLst>
            <a:outerShdw blurRad="50800" dist="38100" dir="2700000" algn="tl" rotWithShape="0">
              <a:prstClr val="black">
                <a:alpha val="40000"/>
              </a:prstClr>
            </a:outerShdw>
          </a:effectLst>
        </p:spPr>
        <p:txBody>
          <a:bodyPr wrap="square" rtlCol="0">
            <a:spAutoFit/>
          </a:bodyPr>
          <a:lstStyle/>
          <a:p>
            <a:pPr lvl="0" algn="just"/>
            <a:r>
              <a:rPr lang="cs-CZ" b="1" dirty="0" smtClean="0"/>
              <a:t>A</a:t>
            </a:r>
            <a:r>
              <a:rPr lang="en-GB" b="1" dirty="0" smtClean="0"/>
              <a:t> </a:t>
            </a:r>
            <a:r>
              <a:rPr lang="en-GB" b="1" dirty="0"/>
              <a:t>new analytical strategy (</a:t>
            </a:r>
            <a:r>
              <a:rPr lang="en-GB" b="1" dirty="0" err="1"/>
              <a:t>GCxGFC</a:t>
            </a:r>
            <a:r>
              <a:rPr lang="en-GB" b="1" dirty="0"/>
              <a:t>/TOF MS) enabling fast and simple simultaneous determination of food contaminants representing different classes (polycyclic aromatic hydrocarbons – PAHs, brominated flame retardants – BFRs and polychlorinated biphenyls, PCBs), in a single run has been developed.  </a:t>
            </a:r>
            <a:r>
              <a:rPr lang="en-GB" dirty="0" smtClean="0"/>
              <a:t>This </a:t>
            </a:r>
            <a:r>
              <a:rPr lang="en-GB" dirty="0"/>
              <a:t>method has been submitted within the call launched by </a:t>
            </a:r>
            <a:r>
              <a:rPr lang="en-GB" b="1" dirty="0"/>
              <a:t>Association of Official Analytical Chemists International </a:t>
            </a:r>
            <a:r>
              <a:rPr lang="en-GB" dirty="0"/>
              <a:t>(</a:t>
            </a:r>
            <a:r>
              <a:rPr lang="en-GB" b="1" dirty="0"/>
              <a:t>AOAC</a:t>
            </a:r>
            <a:r>
              <a:rPr lang="en-GB" dirty="0"/>
              <a:t> </a:t>
            </a:r>
            <a:r>
              <a:rPr lang="cs-CZ" b="1" dirty="0"/>
              <a:t>I</a:t>
            </a:r>
            <a:r>
              <a:rPr lang="en-GB" b="1" dirty="0" smtClean="0"/>
              <a:t>nt</a:t>
            </a:r>
            <a:r>
              <a:rPr lang="en-GB" b="1" dirty="0"/>
              <a:t>.) </a:t>
            </a:r>
            <a:r>
              <a:rPr lang="en-GB" dirty="0"/>
              <a:t>and then as the best one selected (of 32 other proposals) for international validation. </a:t>
            </a:r>
            <a:r>
              <a:rPr lang="en-GB" sz="2000" b="1" dirty="0">
                <a:solidFill>
                  <a:schemeClr val="accent6">
                    <a:lumMod val="75000"/>
                  </a:schemeClr>
                </a:solidFill>
              </a:rPr>
              <a:t>Currently the method targeting PAHs has become the official method in North America for fish/ seafood safety control</a:t>
            </a:r>
            <a:r>
              <a:rPr lang="en-GB" sz="2000" b="1" dirty="0" smtClean="0">
                <a:solidFill>
                  <a:schemeClr val="accent6">
                    <a:lumMod val="75000"/>
                  </a:schemeClr>
                </a:solidFill>
              </a:rPr>
              <a:t>.</a:t>
            </a:r>
            <a:endParaRPr lang="en-GB" sz="2000" b="1" dirty="0">
              <a:solidFill>
                <a:schemeClr val="accent6">
                  <a:lumMod val="75000"/>
                </a:schemeClr>
              </a:solidFill>
            </a:endParaRPr>
          </a:p>
        </p:txBody>
      </p:sp>
      <p:sp>
        <p:nvSpPr>
          <p:cNvPr id="15" name="Šipka doprava 14"/>
          <p:cNvSpPr/>
          <p:nvPr/>
        </p:nvSpPr>
        <p:spPr>
          <a:xfrm rot="5400000">
            <a:off x="835600" y="1676633"/>
            <a:ext cx="884237" cy="339759"/>
          </a:xfrm>
          <a:prstGeom prst="rightArrow">
            <a:avLst/>
          </a:prstGeom>
          <a:solidFill>
            <a:schemeClr val="bg1">
              <a:lumMod val="50000"/>
            </a:schemeClr>
          </a:solidFill>
          <a:ln>
            <a:solidFill>
              <a:schemeClr val="bg1">
                <a:lumMod val="85000"/>
              </a:schemeClr>
            </a:solidFill>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5" name="TextovéPole 4"/>
          <p:cNvSpPr txBox="1"/>
          <p:nvPr/>
        </p:nvSpPr>
        <p:spPr>
          <a:xfrm>
            <a:off x="6545869" y="6444734"/>
            <a:ext cx="2154564" cy="369332"/>
          </a:xfrm>
          <a:prstGeom prst="rect">
            <a:avLst/>
          </a:prstGeom>
          <a:noFill/>
        </p:spPr>
        <p:txBody>
          <a:bodyPr wrap="none" rtlCol="0">
            <a:spAutoFit/>
          </a:bodyPr>
          <a:lstStyle/>
          <a:p>
            <a:r>
              <a:rPr lang="cs-CZ" b="1" i="1" dirty="0" smtClean="0"/>
              <a:t>www.conffidence.eu</a:t>
            </a:r>
            <a:endParaRPr lang="en-GB" b="1" i="1" dirty="0"/>
          </a:p>
        </p:txBody>
      </p:sp>
    </p:spTree>
    <p:custDataLst>
      <p:tags r:id="rId1"/>
    </p:custDataLst>
    <p:extLst>
      <p:ext uri="{BB962C8B-B14F-4D97-AF65-F5344CB8AC3E}">
        <p14:creationId xmlns:p14="http://schemas.microsoft.com/office/powerpoint/2010/main" val="3708489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aoblený obdélník 1"/>
          <p:cNvSpPr/>
          <p:nvPr/>
        </p:nvSpPr>
        <p:spPr>
          <a:xfrm>
            <a:off x="360608" y="1178551"/>
            <a:ext cx="8409905" cy="91440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Nadpis 3"/>
          <p:cNvSpPr>
            <a:spLocks noGrp="1"/>
          </p:cNvSpPr>
          <p:nvPr>
            <p:ph type="title"/>
            <p:custDataLst>
              <p:tags r:id="rId2"/>
            </p:custDataLst>
          </p:nvPr>
        </p:nvSpPr>
        <p:spPr>
          <a:xfrm>
            <a:off x="616888" y="421553"/>
            <a:ext cx="8270800" cy="900148"/>
          </a:xfrm>
        </p:spPr>
        <p:txBody>
          <a:bodyPr>
            <a:noAutofit/>
          </a:bodyPr>
          <a:lstStyle/>
          <a:p>
            <a:r>
              <a:rPr lang="cs-CZ" sz="4000" dirty="0" smtClean="0">
                <a:effectLst>
                  <a:outerShdw blurRad="38100" dist="38100" dir="2700000" algn="tl">
                    <a:srgbClr val="C0C0C0"/>
                  </a:outerShdw>
                </a:effectLst>
                <a:latin typeface="Arial Black" panose="020B0A04020102020204" pitchFamily="34" charset="0"/>
                <a:cs typeface="Arial" pitchFamily="34" charset="0"/>
              </a:rPr>
              <a:t>ISSUE no.3:</a:t>
            </a: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r>
              <a:rPr lang="cs-CZ" sz="1000" dirty="0" smtClean="0">
                <a:effectLst>
                  <a:outerShdw blurRad="38100" dist="38100" dir="2700000" algn="tl">
                    <a:srgbClr val="C0C0C0"/>
                  </a:outerShdw>
                </a:effectLst>
                <a:latin typeface="Arial Narrow" pitchFamily="34" charset="0"/>
                <a:cs typeface="Arial" pitchFamily="34" charset="0"/>
              </a:rPr>
              <a:t/>
            </a:r>
            <a:br>
              <a:rPr lang="cs-CZ" sz="1000" dirty="0" smtClean="0">
                <a:effectLst>
                  <a:outerShdw blurRad="38100" dist="38100" dir="2700000" algn="tl">
                    <a:srgbClr val="C0C0C0"/>
                  </a:outerShdw>
                </a:effectLst>
                <a:latin typeface="Arial Narrow" pitchFamily="34" charset="0"/>
                <a:cs typeface="Arial" pitchFamily="34" charset="0"/>
              </a:rPr>
            </a:br>
            <a:r>
              <a:rPr lang="cs-CZ" sz="1000" dirty="0">
                <a:effectLst>
                  <a:outerShdw blurRad="38100" dist="38100" dir="2700000" algn="tl">
                    <a:srgbClr val="C0C0C0"/>
                  </a:outerShdw>
                </a:effectLst>
                <a:latin typeface="Arial Narrow" pitchFamily="34" charset="0"/>
                <a:cs typeface="Arial" pitchFamily="34" charset="0"/>
              </a:rPr>
              <a:t/>
            </a:r>
            <a:br>
              <a:rPr lang="cs-CZ" sz="1000" dirty="0">
                <a:effectLst>
                  <a:outerShdw blurRad="38100" dist="38100" dir="2700000" algn="tl">
                    <a:srgbClr val="C0C0C0"/>
                  </a:outerShdw>
                </a:effectLst>
                <a:latin typeface="Arial Narrow" pitchFamily="34" charset="0"/>
                <a:cs typeface="Arial" pitchFamily="34" charset="0"/>
              </a:rPr>
            </a:br>
            <a:r>
              <a:rPr lang="cs-CZ" sz="1000" dirty="0" smtClean="0">
                <a:effectLst>
                  <a:outerShdw blurRad="38100" dist="38100" dir="2700000" algn="tl">
                    <a:srgbClr val="C0C0C0"/>
                  </a:outerShdw>
                </a:effectLst>
                <a:latin typeface="Arial Narrow" pitchFamily="34" charset="0"/>
                <a:cs typeface="Arial" pitchFamily="34" charset="0"/>
              </a:rPr>
              <a:t/>
            </a:r>
            <a:br>
              <a:rPr lang="cs-CZ" sz="1000" dirty="0" smtClean="0">
                <a:effectLst>
                  <a:outerShdw blurRad="38100" dist="38100" dir="2700000" algn="tl">
                    <a:srgbClr val="C0C0C0"/>
                  </a:outerShdw>
                </a:effectLst>
                <a:latin typeface="Arial Narrow" pitchFamily="34" charset="0"/>
                <a:cs typeface="Arial" pitchFamily="34" charset="0"/>
              </a:rPr>
            </a:b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Food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fraud</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Global</a:t>
            </a:r>
            <a:r>
              <a:rPr lang="cs-CZ" sz="4000" dirty="0" smtClean="0">
                <a:solidFill>
                  <a:srgbClr val="00B050"/>
                </a:solidFill>
                <a:effectLst>
                  <a:outerShdw blurRad="38100" dist="38100" dir="2700000" algn="tl">
                    <a:srgbClr val="C0C0C0"/>
                  </a:outerShdw>
                </a:effectLst>
                <a:latin typeface="Arial Narrow" pitchFamily="34" charset="0"/>
                <a:cs typeface="Arial" pitchFamily="34" charset="0"/>
              </a:rPr>
              <a:t> </a:t>
            </a:r>
            <a:r>
              <a:rPr lang="cs-CZ" sz="4000" dirty="0" err="1" smtClean="0">
                <a:solidFill>
                  <a:srgbClr val="00B050"/>
                </a:solidFill>
                <a:effectLst>
                  <a:outerShdw blurRad="38100" dist="38100" dir="2700000" algn="tl">
                    <a:srgbClr val="C0C0C0"/>
                  </a:outerShdw>
                </a:effectLst>
                <a:latin typeface="Arial Narrow" pitchFamily="34" charset="0"/>
                <a:cs typeface="Arial" pitchFamily="34" charset="0"/>
              </a:rPr>
              <a:t>concern</a:t>
            </a:r>
            <a:r>
              <a:rPr lang="cs-CZ" sz="4000" dirty="0" smtClean="0">
                <a:effectLst>
                  <a:outerShdw blurRad="38100" dist="38100" dir="2700000" algn="tl">
                    <a:srgbClr val="C0C0C0"/>
                  </a:outerShdw>
                </a:effectLst>
                <a:latin typeface="Arial Narrow" pitchFamily="34" charset="0"/>
                <a:cs typeface="Arial" pitchFamily="34" charset="0"/>
              </a:rPr>
              <a:t/>
            </a:r>
            <a:br>
              <a:rPr lang="cs-CZ" sz="4000" dirty="0" smtClean="0">
                <a:effectLst>
                  <a:outerShdw blurRad="38100" dist="38100" dir="2700000" algn="tl">
                    <a:srgbClr val="C0C0C0"/>
                  </a:outerShdw>
                </a:effectLst>
                <a:latin typeface="Arial Narrow" pitchFamily="34" charset="0"/>
                <a:cs typeface="Arial" pitchFamily="34" charset="0"/>
              </a:rPr>
            </a:br>
            <a:endParaRPr lang="en-GB" sz="4000" dirty="0">
              <a:effectLst>
                <a:outerShdw blurRad="38100" dist="38100" dir="2700000" algn="tl">
                  <a:srgbClr val="C0C0C0"/>
                </a:outerShdw>
              </a:effectLst>
              <a:latin typeface="Arial Narrow" pitchFamily="34" charset="0"/>
              <a:cs typeface="Arial" pitchFamily="34" charset="0"/>
            </a:endParaRP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888" y="2331076"/>
            <a:ext cx="7686675" cy="4450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6917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heel(1)">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222252"/>
            <a:ext cx="8515350" cy="900148"/>
          </a:xfrm>
        </p:spPr>
        <p:txBody>
          <a:bodyPr>
            <a:noAutofit/>
          </a:bodyPr>
          <a:lstStyle/>
          <a:p>
            <a:r>
              <a:rPr lang="cs-CZ" sz="4000" dirty="0" err="1" smtClean="0">
                <a:effectLst>
                  <a:outerShdw blurRad="38100" dist="38100" dir="2700000" algn="tl">
                    <a:srgbClr val="C0C0C0"/>
                  </a:outerShdw>
                </a:effectLst>
                <a:latin typeface="Arial Narrow" pitchFamily="34" charset="0"/>
                <a:cs typeface="Arial" pitchFamily="34" charset="0"/>
              </a:rPr>
              <a:t>What</a:t>
            </a:r>
            <a:r>
              <a:rPr lang="cs-CZ" sz="4000" dirty="0" smtClean="0">
                <a:effectLst>
                  <a:outerShdw blurRad="38100" dist="38100" dir="2700000" algn="tl">
                    <a:srgbClr val="C0C0C0"/>
                  </a:outerShdw>
                </a:effectLst>
                <a:latin typeface="Arial Narrow" pitchFamily="34" charset="0"/>
                <a:cs typeface="Arial" pitchFamily="34" charset="0"/>
              </a:rPr>
              <a:t> are </a:t>
            </a:r>
            <a:r>
              <a:rPr lang="cs-CZ" sz="4000" dirty="0" err="1" smtClean="0">
                <a:effectLst>
                  <a:outerShdw blurRad="38100" dist="38100" dir="2700000" algn="tl">
                    <a:srgbClr val="C0C0C0"/>
                  </a:outerShdw>
                </a:effectLst>
                <a:latin typeface="Arial Narrow" pitchFamily="34" charset="0"/>
                <a:cs typeface="Arial" pitchFamily="34" charset="0"/>
              </a:rPr>
              <a:t>the</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research</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topics</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the</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Dept</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a:effectLst>
                  <a:outerShdw blurRad="38100" dist="38100" dir="2700000" algn="tl">
                    <a:srgbClr val="C0C0C0"/>
                  </a:outerShdw>
                </a:effectLst>
                <a:latin typeface="Arial Narrow" pitchFamily="34" charset="0"/>
                <a:cs typeface="Arial" pitchFamily="34" charset="0"/>
              </a:rPr>
              <a:t>o</a:t>
            </a:r>
            <a:r>
              <a:rPr lang="cs-CZ" sz="4000" dirty="0" err="1" smtClean="0">
                <a:effectLst>
                  <a:outerShdw blurRad="38100" dist="38100" dir="2700000" algn="tl">
                    <a:srgbClr val="C0C0C0"/>
                  </a:outerShdw>
                </a:effectLst>
                <a:latin typeface="Arial Narrow" pitchFamily="34" charset="0"/>
                <a:cs typeface="Arial" pitchFamily="34" charset="0"/>
              </a:rPr>
              <a:t>f</a:t>
            </a:r>
            <a:r>
              <a:rPr lang="cs-CZ" sz="4000" dirty="0" smtClean="0">
                <a:effectLst>
                  <a:outerShdw blurRad="38100" dist="38100" dir="2700000" algn="tl">
                    <a:srgbClr val="C0C0C0"/>
                  </a:outerShdw>
                </a:effectLst>
                <a:latin typeface="Arial Narrow" pitchFamily="34" charset="0"/>
                <a:cs typeface="Arial" pitchFamily="34" charset="0"/>
              </a:rPr>
              <a:t> Food </a:t>
            </a:r>
            <a:r>
              <a:rPr lang="cs-CZ" sz="4000" dirty="0" err="1" smtClean="0">
                <a:effectLst>
                  <a:outerShdw blurRad="38100" dist="38100" dir="2700000" algn="tl">
                    <a:srgbClr val="C0C0C0"/>
                  </a:outerShdw>
                </a:effectLst>
                <a:latin typeface="Arial Narrow" pitchFamily="34" charset="0"/>
                <a:cs typeface="Arial" pitchFamily="34" charset="0"/>
              </a:rPr>
              <a:t>Analysis</a:t>
            </a:r>
            <a:r>
              <a:rPr lang="cs-CZ" sz="4000" dirty="0" smtClean="0">
                <a:effectLst>
                  <a:outerShdw blurRad="38100" dist="38100" dir="2700000" algn="tl">
                    <a:srgbClr val="C0C0C0"/>
                  </a:outerShdw>
                </a:effectLst>
                <a:latin typeface="Arial Narrow" pitchFamily="34" charset="0"/>
                <a:cs typeface="Arial" pitchFamily="34" charset="0"/>
              </a:rPr>
              <a:t> and </a:t>
            </a:r>
            <a:r>
              <a:rPr lang="cs-CZ" sz="4000" dirty="0" err="1" smtClean="0">
                <a:effectLst>
                  <a:outerShdw blurRad="38100" dist="38100" dir="2700000" algn="tl">
                    <a:srgbClr val="C0C0C0"/>
                  </a:outerShdw>
                </a:effectLst>
                <a:latin typeface="Arial Narrow" pitchFamily="34" charset="0"/>
                <a:cs typeface="Arial" pitchFamily="34" charset="0"/>
              </a:rPr>
              <a:t>Nutrition</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deals</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with</a:t>
            </a:r>
            <a:r>
              <a:rPr lang="cs-CZ" sz="4000" dirty="0" smtClean="0">
                <a:effectLst>
                  <a:outerShdw blurRad="38100" dist="38100" dir="2700000" algn="tl">
                    <a:srgbClr val="C0C0C0"/>
                  </a:outerShdw>
                </a:effectLst>
                <a:latin typeface="Arial Narrow" pitchFamily="34" charset="0"/>
                <a:cs typeface="Arial" pitchFamily="34" charset="0"/>
              </a:rPr>
              <a:t>? </a:t>
            </a:r>
            <a:endParaRPr lang="cs-CZ" sz="4000" dirty="0">
              <a:effectLst>
                <a:outerShdw blurRad="38100" dist="38100" dir="2700000" algn="tl">
                  <a:srgbClr val="C0C0C0"/>
                </a:outerShdw>
              </a:effectLst>
              <a:latin typeface="Arial Narrow" pitchFamily="34" charset="0"/>
              <a:cs typeface="Arial" pitchFamily="34" charset="0"/>
            </a:endParaRPr>
          </a:p>
        </p:txBody>
      </p:sp>
      <p:sp>
        <p:nvSpPr>
          <p:cNvPr id="3" name="Obdélník 2"/>
          <p:cNvSpPr/>
          <p:nvPr/>
        </p:nvSpPr>
        <p:spPr>
          <a:xfrm>
            <a:off x="418746" y="1401790"/>
            <a:ext cx="8725256" cy="5632311"/>
          </a:xfrm>
          <a:prstGeom prst="rect">
            <a:avLst/>
          </a:prstGeom>
        </p:spPr>
        <p:txBody>
          <a:bodyPr wrap="square">
            <a:spAutoFit/>
          </a:bodyPr>
          <a:lstStyle/>
          <a:p>
            <a:r>
              <a:rPr lang="cs-CZ" sz="2000" dirty="0" smtClean="0">
                <a:solidFill>
                  <a:schemeClr val="accent1">
                    <a:lumMod val="75000"/>
                  </a:schemeClr>
                </a:solidFill>
              </a:rPr>
              <a:t>(i)</a:t>
            </a:r>
            <a:r>
              <a:rPr lang="en-GB" sz="2000" dirty="0" smtClean="0">
                <a:solidFill>
                  <a:schemeClr val="accent1">
                    <a:lumMod val="75000"/>
                  </a:schemeClr>
                </a:solidFill>
              </a:rPr>
              <a:t> </a:t>
            </a:r>
            <a:r>
              <a:rPr lang="en-GB" sz="2000" b="1" dirty="0">
                <a:solidFill>
                  <a:schemeClr val="accent1">
                    <a:lumMod val="75000"/>
                  </a:schemeClr>
                </a:solidFill>
              </a:rPr>
              <a:t>FOOD CHEMICAL SAFETY </a:t>
            </a:r>
            <a:endParaRPr lang="en-GB" sz="2000" dirty="0">
              <a:solidFill>
                <a:schemeClr val="accent1">
                  <a:lumMod val="75000"/>
                </a:schemeClr>
              </a:solidFill>
            </a:endParaRPr>
          </a:p>
          <a:p>
            <a:r>
              <a:rPr lang="en-GB" dirty="0"/>
              <a:t>Development of advanced methods for analysis of multiple contaminants in food, feed and environmental matrices; investigation of preventive measures and mitigation strategies: </a:t>
            </a:r>
          </a:p>
          <a:p>
            <a:pPr marL="285750" indent="-285750">
              <a:buClr>
                <a:srgbClr val="C00000"/>
              </a:buClr>
              <a:buSzPct val="70000"/>
              <a:buFont typeface="Wingdings" panose="05000000000000000000" pitchFamily="2" charset="2"/>
              <a:buChar char="q"/>
            </a:pPr>
            <a:r>
              <a:rPr lang="en-GB" b="1" dirty="0" smtClean="0"/>
              <a:t>Mycotoxins </a:t>
            </a:r>
            <a:r>
              <a:rPr lang="en-GB" b="1" dirty="0"/>
              <a:t>and natural plant toxins </a:t>
            </a:r>
            <a:endParaRPr lang="en-GB" dirty="0"/>
          </a:p>
          <a:p>
            <a:pPr marL="285750" indent="-285750">
              <a:buClr>
                <a:srgbClr val="C00000"/>
              </a:buClr>
              <a:buSzPct val="70000"/>
              <a:buFont typeface="Wingdings" panose="05000000000000000000" pitchFamily="2" charset="2"/>
              <a:buChar char="q"/>
            </a:pPr>
            <a:r>
              <a:rPr lang="en-GB" b="1" dirty="0" smtClean="0"/>
              <a:t>Pesticide </a:t>
            </a:r>
            <a:r>
              <a:rPr lang="en-GB" b="1" dirty="0"/>
              <a:t>/ veterinary drugs residues </a:t>
            </a:r>
            <a:endParaRPr lang="en-GB" dirty="0"/>
          </a:p>
          <a:p>
            <a:pPr marL="285750" indent="-285750">
              <a:buClr>
                <a:srgbClr val="C00000"/>
              </a:buClr>
              <a:buSzPct val="70000"/>
              <a:buFont typeface="Wingdings" panose="05000000000000000000" pitchFamily="2" charset="2"/>
              <a:buChar char="q"/>
            </a:pPr>
            <a:r>
              <a:rPr lang="en-GB" b="1" dirty="0" smtClean="0"/>
              <a:t>POPs </a:t>
            </a:r>
            <a:r>
              <a:rPr lang="en-GB" b="1" dirty="0"/>
              <a:t>and other industrial contaminants </a:t>
            </a:r>
            <a:endParaRPr lang="en-GB" dirty="0"/>
          </a:p>
          <a:p>
            <a:pPr marL="285750" indent="-285750">
              <a:buClr>
                <a:srgbClr val="C00000"/>
              </a:buClr>
              <a:buSzPct val="70000"/>
              <a:buFont typeface="Wingdings" panose="05000000000000000000" pitchFamily="2" charset="2"/>
              <a:buChar char="q"/>
            </a:pPr>
            <a:r>
              <a:rPr lang="en-GB" b="1" dirty="0" smtClean="0"/>
              <a:t>Packaging </a:t>
            </a:r>
            <a:r>
              <a:rPr lang="en-GB" b="1" dirty="0"/>
              <a:t>contaminants / migrants </a:t>
            </a:r>
            <a:endParaRPr lang="en-GB" dirty="0"/>
          </a:p>
          <a:p>
            <a:pPr marL="285750" indent="-285750">
              <a:buClr>
                <a:srgbClr val="C00000"/>
              </a:buClr>
              <a:buSzPct val="70000"/>
              <a:buFont typeface="Wingdings" panose="05000000000000000000" pitchFamily="2" charset="2"/>
              <a:buChar char="q"/>
            </a:pPr>
            <a:r>
              <a:rPr lang="en-GB" b="1" dirty="0" smtClean="0"/>
              <a:t>Processing </a:t>
            </a:r>
            <a:r>
              <a:rPr lang="en-GB" b="1" dirty="0"/>
              <a:t>contaminants, </a:t>
            </a:r>
            <a:r>
              <a:rPr lang="en-GB" b="1" dirty="0" err="1"/>
              <a:t>antinutritive</a:t>
            </a:r>
            <a:r>
              <a:rPr lang="en-GB" b="1" dirty="0"/>
              <a:t> substances </a:t>
            </a:r>
            <a:endParaRPr lang="en-GB" dirty="0"/>
          </a:p>
          <a:p>
            <a:pPr marL="285750" indent="-285750">
              <a:buClr>
                <a:srgbClr val="C00000"/>
              </a:buClr>
              <a:buSzPct val="70000"/>
              <a:buFont typeface="Wingdings" panose="05000000000000000000" pitchFamily="2" charset="2"/>
              <a:buChar char="q"/>
            </a:pPr>
            <a:r>
              <a:rPr lang="en-GB" b="1" dirty="0" smtClean="0"/>
              <a:t>Nanoparticles </a:t>
            </a:r>
            <a:endParaRPr lang="en-GB" dirty="0"/>
          </a:p>
          <a:p>
            <a:endParaRPr lang="en-GB" sz="600" dirty="0"/>
          </a:p>
          <a:p>
            <a:r>
              <a:rPr lang="cs-CZ" sz="2000" dirty="0" smtClean="0">
                <a:solidFill>
                  <a:schemeClr val="accent1">
                    <a:lumMod val="75000"/>
                  </a:schemeClr>
                </a:solidFill>
              </a:rPr>
              <a:t>(</a:t>
            </a:r>
            <a:r>
              <a:rPr lang="cs-CZ" sz="2000" dirty="0" err="1" smtClean="0">
                <a:solidFill>
                  <a:schemeClr val="accent1">
                    <a:lumMod val="75000"/>
                  </a:schemeClr>
                </a:solidFill>
              </a:rPr>
              <a:t>ii</a:t>
            </a:r>
            <a:r>
              <a:rPr lang="cs-CZ" sz="2000" dirty="0" smtClean="0">
                <a:solidFill>
                  <a:schemeClr val="accent1">
                    <a:lumMod val="75000"/>
                  </a:schemeClr>
                </a:solidFill>
              </a:rPr>
              <a:t>)</a:t>
            </a:r>
            <a:r>
              <a:rPr lang="en-GB" sz="2000" dirty="0" smtClean="0">
                <a:solidFill>
                  <a:schemeClr val="accent1">
                    <a:lumMod val="75000"/>
                  </a:schemeClr>
                </a:solidFill>
              </a:rPr>
              <a:t> </a:t>
            </a:r>
            <a:r>
              <a:rPr lang="en-GB" sz="2000" b="1" dirty="0">
                <a:solidFill>
                  <a:schemeClr val="accent1">
                    <a:lumMod val="75000"/>
                  </a:schemeClr>
                </a:solidFill>
              </a:rPr>
              <a:t>FOOD QUALITY ATTRIBUTES AND AUTHENTICATION </a:t>
            </a:r>
            <a:endParaRPr lang="en-GB" sz="2000" dirty="0">
              <a:solidFill>
                <a:schemeClr val="accent1">
                  <a:lumMod val="75000"/>
                </a:schemeClr>
              </a:solidFill>
            </a:endParaRPr>
          </a:p>
          <a:p>
            <a:r>
              <a:rPr lang="en-GB" dirty="0" smtClean="0"/>
              <a:t>Implementation </a:t>
            </a:r>
            <a:r>
              <a:rPr lang="en-GB" dirty="0"/>
              <a:t>of novel approaches for characterization and classification of: </a:t>
            </a:r>
          </a:p>
          <a:p>
            <a:pPr marL="285750" indent="-285750">
              <a:buClr>
                <a:srgbClr val="C00000"/>
              </a:buClr>
              <a:buSzPct val="70000"/>
              <a:buFont typeface="Wingdings" panose="05000000000000000000" pitchFamily="2" charset="2"/>
              <a:buChar char="q"/>
            </a:pPr>
            <a:r>
              <a:rPr lang="en-GB" b="1" dirty="0" smtClean="0"/>
              <a:t>Metabolome </a:t>
            </a:r>
            <a:r>
              <a:rPr lang="en-GB" b="1" dirty="0"/>
              <a:t>/ </a:t>
            </a:r>
            <a:r>
              <a:rPr lang="en-GB" b="1" dirty="0" err="1"/>
              <a:t>foodome</a:t>
            </a:r>
            <a:r>
              <a:rPr lang="en-GB" b="1" dirty="0"/>
              <a:t>: </a:t>
            </a:r>
            <a:endParaRPr lang="cs-CZ" b="1" dirty="0" smtClean="0"/>
          </a:p>
          <a:p>
            <a:pPr marL="266700">
              <a:buClr>
                <a:srgbClr val="C00000"/>
              </a:buClr>
              <a:buSzPct val="70000"/>
            </a:pPr>
            <a:r>
              <a:rPr lang="en-GB" dirty="0" smtClean="0"/>
              <a:t>fingerprinting </a:t>
            </a:r>
            <a:r>
              <a:rPr lang="en-GB" dirty="0"/>
              <a:t>and/or profiling methods employing high resolution MS (ambient, LC, GC); advanced data processing; specific markers´ identification </a:t>
            </a:r>
          </a:p>
          <a:p>
            <a:pPr marL="285750" indent="-285750">
              <a:buClr>
                <a:srgbClr val="C00000"/>
              </a:buClr>
              <a:buSzPct val="70000"/>
              <a:buFont typeface="Wingdings" panose="05000000000000000000" pitchFamily="2" charset="2"/>
              <a:buChar char="q"/>
            </a:pPr>
            <a:r>
              <a:rPr lang="en-GB" b="1" dirty="0" smtClean="0"/>
              <a:t>Biologically </a:t>
            </a:r>
            <a:r>
              <a:rPr lang="en-GB" b="1" dirty="0"/>
              <a:t>active compounds: </a:t>
            </a:r>
            <a:endParaRPr lang="cs-CZ" b="1" dirty="0" smtClean="0"/>
          </a:p>
          <a:p>
            <a:pPr marL="266700">
              <a:buClr>
                <a:srgbClr val="C00000"/>
              </a:buClr>
              <a:buSzPct val="70000"/>
            </a:pPr>
            <a:r>
              <a:rPr lang="en-GB" dirty="0" err="1" smtClean="0"/>
              <a:t>bioprospection</a:t>
            </a:r>
            <a:r>
              <a:rPr lang="en-GB" dirty="0"/>
              <a:t>; non-target screening for ‘unknowns’ in plants / microorganisms; identification based on cutting-edge mass spectrometric techniques </a:t>
            </a:r>
          </a:p>
          <a:p>
            <a:pPr marL="285750" indent="-285750">
              <a:buClr>
                <a:srgbClr val="C00000"/>
              </a:buClr>
              <a:buSzPct val="70000"/>
              <a:buFont typeface="Wingdings" panose="05000000000000000000" pitchFamily="2" charset="2"/>
              <a:buChar char="q"/>
            </a:pPr>
            <a:r>
              <a:rPr lang="en-GB" b="1" dirty="0" smtClean="0"/>
              <a:t>Flavours </a:t>
            </a:r>
            <a:r>
              <a:rPr lang="en-GB" b="1" dirty="0"/>
              <a:t>/ odours: </a:t>
            </a:r>
            <a:r>
              <a:rPr lang="en-GB" dirty="0"/>
              <a:t>combination of instrumental and sensory analysis; assessment based on the combination of comprehensive GC and </a:t>
            </a:r>
            <a:r>
              <a:rPr lang="en-GB" dirty="0" err="1"/>
              <a:t>olfactometry</a:t>
            </a:r>
            <a:r>
              <a:rPr lang="en-GB" dirty="0"/>
              <a:t> </a:t>
            </a:r>
          </a:p>
        </p:txBody>
      </p:sp>
    </p:spTree>
    <p:custDataLst>
      <p:tags r:id="rId1"/>
    </p:custDataLst>
    <p:extLst>
      <p:ext uri="{BB962C8B-B14F-4D97-AF65-F5344CB8AC3E}">
        <p14:creationId xmlns:p14="http://schemas.microsoft.com/office/powerpoint/2010/main" val="23842954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49" y="517527"/>
            <a:ext cx="8413751" cy="900148"/>
          </a:xfrm>
        </p:spPr>
        <p:txBody>
          <a:bodyPr>
            <a:normAutofit/>
          </a:bodyPr>
          <a:lstStyle/>
          <a:p>
            <a:r>
              <a:rPr lang="en-US" sz="3600" dirty="0" smtClean="0">
                <a:effectLst>
                  <a:outerShdw blurRad="38100" dist="38100" dir="2700000" algn="tl">
                    <a:srgbClr val="C0C0C0"/>
                  </a:outerShdw>
                </a:effectLst>
                <a:latin typeface="Arial Narrow" pitchFamily="34" charset="0"/>
                <a:cs typeface="Arial" pitchFamily="34" charset="0"/>
              </a:rPr>
              <a:t>WHY FOOD FRAUD ? =&gt; GLOBAL PROBLEM</a:t>
            </a:r>
            <a:endParaRPr lang="en-US" sz="3600" dirty="0"/>
          </a:p>
        </p:txBody>
      </p:sp>
      <p:sp>
        <p:nvSpPr>
          <p:cNvPr id="6" name="TextovéPole 5"/>
          <p:cNvSpPr txBox="1"/>
          <p:nvPr/>
        </p:nvSpPr>
        <p:spPr>
          <a:xfrm>
            <a:off x="395537" y="1844824"/>
            <a:ext cx="8424936" cy="369332"/>
          </a:xfrm>
          <a:prstGeom prst="rect">
            <a:avLst/>
          </a:prstGeom>
          <a:noFill/>
        </p:spPr>
        <p:txBody>
          <a:bodyPr wrap="square" rtlCol="0">
            <a:spAutoFit/>
          </a:bodyPr>
          <a:lstStyle/>
          <a:p>
            <a:r>
              <a:rPr lang="en-US" b="1" cap="all" dirty="0" smtClean="0"/>
              <a:t> </a:t>
            </a:r>
            <a:endParaRPr lang="en-US" dirty="0"/>
          </a:p>
        </p:txBody>
      </p:sp>
      <p:sp>
        <p:nvSpPr>
          <p:cNvPr id="7" name="Text Box 1028"/>
          <p:cNvSpPr txBox="1">
            <a:spLocks noChangeArrowheads="1"/>
          </p:cNvSpPr>
          <p:nvPr/>
        </p:nvSpPr>
        <p:spPr bwMode="auto">
          <a:xfrm>
            <a:off x="395537" y="1484784"/>
            <a:ext cx="8424936" cy="3619452"/>
          </a:xfrm>
          <a:prstGeom prst="rect">
            <a:avLst/>
          </a:prstGeom>
          <a:noFill/>
          <a:ln w="9525">
            <a:noFill/>
            <a:miter lim="800000"/>
            <a:headEnd/>
            <a:tailEnd/>
          </a:ln>
        </p:spPr>
        <p:txBody>
          <a:bodyPr wrap="square" lIns="0" tIns="0" rIns="0" bIns="0">
            <a:spAutoFit/>
          </a:bodyPr>
          <a:lstStyle/>
          <a:p>
            <a:pPr marL="342900" indent="-342900">
              <a:lnSpc>
                <a:spcPct val="90000"/>
              </a:lnSpc>
              <a:spcBef>
                <a:spcPts val="0"/>
              </a:spcBef>
              <a:spcAft>
                <a:spcPts val="1200"/>
              </a:spcAft>
              <a:buClr>
                <a:srgbClr val="0070C0"/>
              </a:buClr>
              <a:buFont typeface="Wingdings" panose="05000000000000000000" pitchFamily="2" charset="2"/>
              <a:buChar char="Ü"/>
              <a:tabLst>
                <a:tab pos="282575" algn="l"/>
                <a:tab pos="2386013" algn="l"/>
                <a:tab pos="3146425" algn="l"/>
              </a:tabLst>
            </a:pPr>
            <a:r>
              <a:rPr lang="en-US" sz="2400" b="1" dirty="0" smtClean="0">
                <a:latin typeface="Calibri" pitchFamily="34" charset="0"/>
              </a:rPr>
              <a:t>Increased interest in food authenticity</a:t>
            </a:r>
          </a:p>
          <a:p>
            <a:pPr marL="742950" lvl="1" indent="-285750">
              <a:lnSpc>
                <a:spcPct val="90000"/>
              </a:lnSpc>
              <a:spcBef>
                <a:spcPts val="0"/>
              </a:spcBef>
              <a:spcAft>
                <a:spcPts val="1200"/>
              </a:spcAft>
              <a:buFont typeface="Wingdings" pitchFamily="2" charset="2"/>
              <a:buChar char="§"/>
              <a:tabLst>
                <a:tab pos="282575" algn="l"/>
                <a:tab pos="2386013" algn="l"/>
                <a:tab pos="3146425" algn="l"/>
              </a:tabLst>
            </a:pPr>
            <a:r>
              <a:rPr lang="en-US" sz="2400" dirty="0" smtClean="0">
                <a:solidFill>
                  <a:srgbClr val="0070C0"/>
                </a:solidFill>
                <a:latin typeface="Calibri" pitchFamily="34" charset="0"/>
              </a:rPr>
              <a:t>Consumers </a:t>
            </a:r>
            <a:r>
              <a:rPr lang="en-US" sz="2400" dirty="0" smtClean="0">
                <a:latin typeface="Calibri" pitchFamily="34" charset="0"/>
              </a:rPr>
              <a:t>are concerned about the food they eat</a:t>
            </a:r>
          </a:p>
          <a:p>
            <a:pPr marL="720725">
              <a:spcBef>
                <a:spcPts val="0"/>
              </a:spcBef>
              <a:spcAft>
                <a:spcPts val="1200"/>
              </a:spcAft>
            </a:pPr>
            <a:r>
              <a:rPr lang="en-US" sz="2400" i="1" dirty="0" smtClean="0"/>
              <a:t>    „Expect safety, quality and authenticity to be assured“</a:t>
            </a:r>
          </a:p>
          <a:p>
            <a:pPr marL="742950" lvl="1" indent="-285750">
              <a:lnSpc>
                <a:spcPct val="90000"/>
              </a:lnSpc>
              <a:spcBef>
                <a:spcPts val="0"/>
              </a:spcBef>
              <a:spcAft>
                <a:spcPts val="1200"/>
              </a:spcAft>
              <a:buFont typeface="Wingdings" pitchFamily="2" charset="2"/>
              <a:buChar char="§"/>
              <a:tabLst>
                <a:tab pos="282575" algn="l"/>
                <a:tab pos="2386013" algn="l"/>
                <a:tab pos="3146425" algn="l"/>
              </a:tabLst>
            </a:pPr>
            <a:r>
              <a:rPr lang="en-US" sz="2400" dirty="0" smtClean="0">
                <a:solidFill>
                  <a:srgbClr val="0070C0"/>
                </a:solidFill>
                <a:latin typeface="Calibri" pitchFamily="34" charset="0"/>
              </a:rPr>
              <a:t>Accurate labelling </a:t>
            </a:r>
            <a:r>
              <a:rPr lang="en-US" sz="2400" dirty="0" smtClean="0">
                <a:latin typeface="Calibri" pitchFamily="34" charset="0"/>
              </a:rPr>
              <a:t>is important for the consumer’s choice</a:t>
            </a:r>
          </a:p>
          <a:p>
            <a:pPr marL="803275">
              <a:spcBef>
                <a:spcPts val="0"/>
              </a:spcBef>
              <a:spcAft>
                <a:spcPts val="1200"/>
              </a:spcAft>
            </a:pPr>
            <a:r>
              <a:rPr lang="en-US" sz="2400" i="1" dirty="0" smtClean="0"/>
              <a:t>   “It does what it says on the can”</a:t>
            </a:r>
          </a:p>
          <a:p>
            <a:pPr marL="742950" lvl="1" indent="-285750" algn="ctr">
              <a:lnSpc>
                <a:spcPct val="80000"/>
              </a:lnSpc>
              <a:spcBef>
                <a:spcPts val="0"/>
              </a:spcBef>
              <a:spcAft>
                <a:spcPts val="1200"/>
              </a:spcAft>
              <a:buFont typeface="Wingdings" pitchFamily="2" charset="2"/>
              <a:buNone/>
              <a:tabLst>
                <a:tab pos="282575" algn="l"/>
                <a:tab pos="2386013" algn="l"/>
                <a:tab pos="3146425" algn="l"/>
              </a:tabLst>
            </a:pPr>
            <a:r>
              <a:rPr lang="en-US" sz="2400" i="1" dirty="0" smtClean="0">
                <a:solidFill>
                  <a:srgbClr val="0070C0"/>
                </a:solidFill>
                <a:latin typeface="Calibri" pitchFamily="34" charset="0"/>
              </a:rPr>
              <a:t>on the other hand</a:t>
            </a:r>
            <a:r>
              <a:rPr lang="en-US" sz="2400" dirty="0" smtClean="0">
                <a:solidFill>
                  <a:srgbClr val="0070C0"/>
                </a:solidFill>
                <a:latin typeface="Calibri" pitchFamily="34" charset="0"/>
              </a:rPr>
              <a:t>…</a:t>
            </a:r>
          </a:p>
          <a:p>
            <a:pPr marL="342900" indent="-342900">
              <a:lnSpc>
                <a:spcPct val="90000"/>
              </a:lnSpc>
              <a:spcBef>
                <a:spcPts val="0"/>
              </a:spcBef>
              <a:spcAft>
                <a:spcPts val="1200"/>
              </a:spcAft>
              <a:buClr>
                <a:srgbClr val="0070C0"/>
              </a:buClr>
              <a:buFont typeface="Wingdings" panose="05000000000000000000" pitchFamily="2" charset="2"/>
              <a:buChar char="Ü"/>
              <a:tabLst>
                <a:tab pos="282575" algn="l"/>
                <a:tab pos="2386013" algn="l"/>
                <a:tab pos="3146425" algn="l"/>
              </a:tabLst>
            </a:pPr>
            <a:r>
              <a:rPr lang="en-US" sz="2400" dirty="0" smtClean="0">
                <a:latin typeface="Calibri" pitchFamily="34" charset="0"/>
              </a:rPr>
              <a:t>There is</a:t>
            </a:r>
            <a:r>
              <a:rPr lang="en-US" sz="2400" dirty="0" smtClean="0">
                <a:solidFill>
                  <a:srgbClr val="0070C0"/>
                </a:solidFill>
                <a:latin typeface="Calibri" pitchFamily="34" charset="0"/>
              </a:rPr>
              <a:t> pressure </a:t>
            </a:r>
            <a:r>
              <a:rPr lang="en-US" sz="2400" dirty="0" smtClean="0">
                <a:latin typeface="Calibri" pitchFamily="34" charset="0"/>
              </a:rPr>
              <a:t>on food producers to put on the market </a:t>
            </a:r>
            <a:r>
              <a:rPr lang="en-US" sz="2400" dirty="0" smtClean="0">
                <a:solidFill>
                  <a:srgbClr val="0070C0"/>
                </a:solidFill>
                <a:latin typeface="Calibri" pitchFamily="34" charset="0"/>
              </a:rPr>
              <a:t>cheap product(s)</a:t>
            </a:r>
            <a:r>
              <a:rPr lang="en-US" sz="2400" dirty="0" smtClean="0">
                <a:latin typeface="Calibri" pitchFamily="34" charset="0"/>
              </a:rPr>
              <a:t>,</a:t>
            </a:r>
            <a:r>
              <a:rPr lang="en-US" sz="2400" dirty="0" smtClean="0">
                <a:solidFill>
                  <a:srgbClr val="0070C0"/>
                </a:solidFill>
                <a:latin typeface="Calibri" pitchFamily="34" charset="0"/>
              </a:rPr>
              <a:t> </a:t>
            </a:r>
            <a:r>
              <a:rPr lang="en-US" sz="2400" dirty="0" smtClean="0">
                <a:latin typeface="Calibri" pitchFamily="34" charset="0"/>
              </a:rPr>
              <a:t>which unavoidably promotes various kinds of </a:t>
            </a:r>
            <a:r>
              <a:rPr lang="en-US" sz="2400" dirty="0" smtClean="0">
                <a:solidFill>
                  <a:srgbClr val="0070C0"/>
                </a:solidFill>
                <a:latin typeface="Calibri" pitchFamily="34" charset="0"/>
              </a:rPr>
              <a:t>frauds</a:t>
            </a:r>
            <a:r>
              <a:rPr lang="en-US" sz="2400" dirty="0" smtClean="0">
                <a:latin typeface="Calibri" pitchFamily="34" charset="0"/>
              </a:rPr>
              <a:t>…</a:t>
            </a:r>
            <a:endParaRPr lang="en-US" sz="2400" dirty="0">
              <a:latin typeface="Calibri" pitchFamily="34" charset="0"/>
            </a:endParaRPr>
          </a:p>
        </p:txBody>
      </p:sp>
      <p:pic>
        <p:nvPicPr>
          <p:cNvPr id="8" name="Picture 6"/>
          <p:cNvPicPr>
            <a:picLocks noChangeAspect="1" noChangeArrowheads="1"/>
          </p:cNvPicPr>
          <p:nvPr/>
        </p:nvPicPr>
        <p:blipFill>
          <a:blip r:embed="rId3" cstate="print"/>
          <a:srcRect/>
          <a:stretch>
            <a:fillRect/>
          </a:stretch>
        </p:blipFill>
        <p:spPr bwMode="auto">
          <a:xfrm>
            <a:off x="2617525" y="5242771"/>
            <a:ext cx="2009621" cy="1505262"/>
          </a:xfrm>
          <a:prstGeom prst="rect">
            <a:avLst/>
          </a:prstGeom>
          <a:noFill/>
          <a:ln w="9525">
            <a:noFill/>
            <a:miter lim="800000"/>
            <a:headEnd/>
            <a:tailEnd/>
          </a:ln>
          <a:effectLst/>
        </p:spPr>
      </p:pic>
      <p:pic>
        <p:nvPicPr>
          <p:cNvPr id="9"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886877" y="5242771"/>
            <a:ext cx="2053973" cy="1502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073753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3 Marcador de contenido"/>
          <p:cNvGraphicFramePr>
            <a:graphicFrameLocks noGrp="1"/>
          </p:cNvGraphicFramePr>
          <p:nvPr>
            <p:ph idx="1"/>
            <p:extLst>
              <p:ext uri="{D42A27DB-BD31-4B8C-83A1-F6EECF244321}">
                <p14:modId xmlns:p14="http://schemas.microsoft.com/office/powerpoint/2010/main" val="1188872788"/>
              </p:ext>
            </p:extLst>
          </p:nvPr>
        </p:nvGraphicFramePr>
        <p:xfrm>
          <a:off x="4335248" y="3879538"/>
          <a:ext cx="4808752" cy="34045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Inhaltsplatzhalter 3"/>
          <p:cNvSpPr txBox="1">
            <a:spLocks/>
          </p:cNvSpPr>
          <p:nvPr/>
        </p:nvSpPr>
        <p:spPr>
          <a:xfrm>
            <a:off x="599723" y="517812"/>
            <a:ext cx="5853336" cy="11087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E93C09"/>
              </a:buClr>
              <a:buSzPct val="12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E93C09"/>
              </a:buClr>
              <a:buSzPct val="134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93C09"/>
              </a:buClr>
              <a:buFont typeface="Symbol" panose="05050102010706020507"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Wingdings" panose="05000000000000000000" pitchFamily="2" charset="2"/>
              <a:buNone/>
            </a:pPr>
            <a:r>
              <a:rPr lang="cs-CZ" sz="3200" b="1" dirty="0" smtClean="0">
                <a:effectLst>
                  <a:outerShdw blurRad="38100" dist="38100" dir="2700000" algn="tl">
                    <a:srgbClr val="000000">
                      <a:alpha val="43137"/>
                    </a:srgbClr>
                  </a:outerShdw>
                </a:effectLst>
                <a:latin typeface="Arial Narrow" panose="020B0606020202030204" pitchFamily="34" charset="0"/>
              </a:rPr>
              <a:t>FOOD FRAUD DRIVERS</a:t>
            </a:r>
            <a:endParaRPr lang="de-DE" sz="3200" b="1" dirty="0" smtClean="0">
              <a:effectLst>
                <a:outerShdw blurRad="38100" dist="38100" dir="2700000" algn="tl">
                  <a:srgbClr val="000000">
                    <a:alpha val="43137"/>
                  </a:srgbClr>
                </a:outerShdw>
              </a:effectLst>
              <a:latin typeface="Arial Narrow" panose="020B0606020202030204" pitchFamily="34" charset="0"/>
            </a:endParaRPr>
          </a:p>
        </p:txBody>
      </p:sp>
      <p:sp>
        <p:nvSpPr>
          <p:cNvPr id="5" name="TextovéPole 4"/>
          <p:cNvSpPr txBox="1"/>
          <p:nvPr/>
        </p:nvSpPr>
        <p:spPr>
          <a:xfrm>
            <a:off x="395537" y="1844824"/>
            <a:ext cx="8424936" cy="369332"/>
          </a:xfrm>
          <a:prstGeom prst="rect">
            <a:avLst/>
          </a:prstGeom>
          <a:noFill/>
        </p:spPr>
        <p:txBody>
          <a:bodyPr wrap="square" rtlCol="0">
            <a:spAutoFit/>
          </a:bodyPr>
          <a:lstStyle/>
          <a:p>
            <a:r>
              <a:rPr lang="en-GB" b="1" cap="all" smtClean="0"/>
              <a:t> </a:t>
            </a:r>
            <a:endParaRPr lang="en-US"/>
          </a:p>
        </p:txBody>
      </p:sp>
      <p:sp>
        <p:nvSpPr>
          <p:cNvPr id="7" name="TextovéPole 6"/>
          <p:cNvSpPr txBox="1"/>
          <p:nvPr/>
        </p:nvSpPr>
        <p:spPr>
          <a:xfrm>
            <a:off x="345004" y="1231944"/>
            <a:ext cx="8062271" cy="4124206"/>
          </a:xfrm>
          <a:prstGeom prst="rect">
            <a:avLst/>
          </a:prstGeom>
          <a:noFill/>
        </p:spPr>
        <p:txBody>
          <a:bodyPr wrap="square" rtlCol="0">
            <a:spAutoFit/>
          </a:bodyPr>
          <a:lstStyle/>
          <a:p>
            <a:pPr marL="285750" indent="-285750">
              <a:spcAft>
                <a:spcPts val="1200"/>
              </a:spcAft>
              <a:buClr>
                <a:srgbClr val="0070C0"/>
              </a:buClr>
              <a:buFont typeface="Wingdings" panose="05000000000000000000" pitchFamily="2" charset="2"/>
              <a:buChar char="Ü"/>
            </a:pPr>
            <a:r>
              <a:rPr lang="cs-CZ" sz="2400" b="1" dirty="0" smtClean="0">
                <a:latin typeface="+mn-lt"/>
              </a:rPr>
              <a:t> </a:t>
            </a:r>
            <a:r>
              <a:rPr lang="cs-CZ" sz="2400" b="1" dirty="0" err="1" smtClean="0">
                <a:latin typeface="+mn-lt"/>
              </a:rPr>
              <a:t>Deliberate</a:t>
            </a:r>
            <a:r>
              <a:rPr lang="cs-CZ" sz="2400" b="1" dirty="0" smtClean="0">
                <a:latin typeface="+mn-lt"/>
              </a:rPr>
              <a:t> </a:t>
            </a:r>
            <a:r>
              <a:rPr lang="cs-CZ" sz="2400" b="1" dirty="0" err="1">
                <a:latin typeface="+mn-lt"/>
              </a:rPr>
              <a:t>criminal</a:t>
            </a:r>
            <a:r>
              <a:rPr lang="cs-CZ" sz="2400" b="1" dirty="0">
                <a:latin typeface="+mn-lt"/>
              </a:rPr>
              <a:t> </a:t>
            </a:r>
            <a:r>
              <a:rPr lang="cs-CZ" sz="2400" b="1" dirty="0" err="1">
                <a:latin typeface="+mn-lt"/>
              </a:rPr>
              <a:t>fraud</a:t>
            </a:r>
            <a:r>
              <a:rPr lang="cs-CZ" sz="2400" b="1" dirty="0">
                <a:latin typeface="+mn-lt"/>
              </a:rPr>
              <a:t> </a:t>
            </a:r>
            <a:r>
              <a:rPr lang="cs-CZ" sz="2400" b="1" dirty="0" err="1">
                <a:latin typeface="+mn-lt"/>
              </a:rPr>
              <a:t>for</a:t>
            </a:r>
            <a:r>
              <a:rPr lang="cs-CZ" sz="2400" b="1" dirty="0">
                <a:latin typeface="+mn-lt"/>
              </a:rPr>
              <a:t> </a:t>
            </a:r>
            <a:r>
              <a:rPr lang="cs-CZ" sz="2400" b="1" dirty="0" err="1">
                <a:latin typeface="+mn-lt"/>
              </a:rPr>
              <a:t>financial</a:t>
            </a:r>
            <a:r>
              <a:rPr lang="cs-CZ" sz="2400" b="1" dirty="0">
                <a:latin typeface="+mn-lt"/>
              </a:rPr>
              <a:t> </a:t>
            </a:r>
            <a:r>
              <a:rPr lang="cs-CZ" sz="2400" b="1" dirty="0" err="1" smtClean="0">
                <a:latin typeface="+mn-lt"/>
              </a:rPr>
              <a:t>gain</a:t>
            </a:r>
            <a:endParaRPr lang="cs-CZ" sz="2400" b="1" dirty="0">
              <a:latin typeface="+mn-lt"/>
            </a:endParaRPr>
          </a:p>
          <a:p>
            <a:pPr marL="442913">
              <a:spcAft>
                <a:spcPts val="1200"/>
              </a:spcAft>
              <a:buClr>
                <a:srgbClr val="0070C0"/>
              </a:buClr>
            </a:pPr>
            <a:r>
              <a:rPr lang="cs-CZ" sz="2400" dirty="0" smtClean="0">
                <a:latin typeface="+mn-lt"/>
              </a:rPr>
              <a:t>(</a:t>
            </a:r>
            <a:r>
              <a:rPr lang="cs-CZ" sz="2400" dirty="0" err="1" smtClean="0">
                <a:latin typeface="+mn-lt"/>
              </a:rPr>
              <a:t>adulteration</a:t>
            </a:r>
            <a:r>
              <a:rPr lang="cs-CZ" sz="2400" dirty="0" smtClean="0">
                <a:latin typeface="+mn-lt"/>
              </a:rPr>
              <a:t>/</a:t>
            </a:r>
            <a:r>
              <a:rPr lang="cs-CZ" sz="2400" dirty="0" err="1" smtClean="0">
                <a:latin typeface="+mn-lt"/>
              </a:rPr>
              <a:t>substitution</a:t>
            </a:r>
            <a:r>
              <a:rPr lang="cs-CZ" sz="2400" dirty="0" smtClean="0">
                <a:latin typeface="+mn-lt"/>
              </a:rPr>
              <a:t> </a:t>
            </a:r>
            <a:r>
              <a:rPr lang="cs-CZ" sz="2400" dirty="0">
                <a:latin typeface="+mn-lt"/>
              </a:rPr>
              <a:t>– </a:t>
            </a:r>
            <a:r>
              <a:rPr lang="cs-CZ" sz="2400" dirty="0" err="1">
                <a:latin typeface="+mn-lt"/>
              </a:rPr>
              <a:t>premium</a:t>
            </a:r>
            <a:r>
              <a:rPr lang="cs-CZ" sz="2400" dirty="0">
                <a:latin typeface="+mn-lt"/>
              </a:rPr>
              <a:t> </a:t>
            </a:r>
            <a:r>
              <a:rPr lang="cs-CZ" sz="2400" dirty="0" err="1">
                <a:latin typeface="+mn-lt"/>
              </a:rPr>
              <a:t>products</a:t>
            </a:r>
            <a:r>
              <a:rPr lang="cs-CZ" sz="2400" dirty="0">
                <a:latin typeface="+mn-lt"/>
              </a:rPr>
              <a:t>)</a:t>
            </a:r>
          </a:p>
          <a:p>
            <a:pPr marL="285750" indent="-285750">
              <a:spcAft>
                <a:spcPts val="1200"/>
              </a:spcAft>
              <a:buClr>
                <a:srgbClr val="0070C0"/>
              </a:buClr>
              <a:buFont typeface="Wingdings" panose="05000000000000000000" pitchFamily="2" charset="2"/>
              <a:buChar char="Ü"/>
            </a:pPr>
            <a:r>
              <a:rPr lang="cs-CZ" sz="2400" b="1" dirty="0" smtClean="0">
                <a:latin typeface="+mn-lt"/>
              </a:rPr>
              <a:t> </a:t>
            </a:r>
            <a:r>
              <a:rPr lang="en-US" sz="2400" b="1" dirty="0" smtClean="0">
                <a:latin typeface="+mn-lt"/>
              </a:rPr>
              <a:t>Rising </a:t>
            </a:r>
            <a:r>
              <a:rPr lang="en-US" sz="2400" b="1" dirty="0">
                <a:latin typeface="+mn-lt"/>
              </a:rPr>
              <a:t>commodity prices </a:t>
            </a:r>
            <a:r>
              <a:rPr lang="cs-CZ" sz="2400" dirty="0">
                <a:latin typeface="+mn-lt"/>
              </a:rPr>
              <a:t>(</a:t>
            </a:r>
            <a:r>
              <a:rPr lang="en-US" sz="2400" dirty="0" smtClean="0">
                <a:latin typeface="+mn-lt"/>
              </a:rPr>
              <a:t>durum wheat</a:t>
            </a:r>
            <a:r>
              <a:rPr lang="cs-CZ" sz="2400" dirty="0" smtClean="0">
                <a:latin typeface="+mn-lt"/>
              </a:rPr>
              <a:t>)</a:t>
            </a:r>
            <a:endParaRPr lang="en-US" sz="2400" dirty="0">
              <a:latin typeface="+mn-lt"/>
            </a:endParaRPr>
          </a:p>
          <a:p>
            <a:pPr marL="285750" indent="-285750">
              <a:spcAft>
                <a:spcPts val="1200"/>
              </a:spcAft>
              <a:buClr>
                <a:srgbClr val="0070C0"/>
              </a:buClr>
              <a:buFont typeface="Wingdings" panose="05000000000000000000" pitchFamily="2" charset="2"/>
              <a:buChar char="Ü"/>
            </a:pPr>
            <a:r>
              <a:rPr lang="cs-CZ" sz="2400" b="1" dirty="0" smtClean="0">
                <a:latin typeface="+mn-lt"/>
              </a:rPr>
              <a:t> </a:t>
            </a:r>
            <a:r>
              <a:rPr lang="en-US" sz="2400" b="1" dirty="0" smtClean="0">
                <a:latin typeface="+mn-lt"/>
              </a:rPr>
              <a:t>Shortage </a:t>
            </a:r>
            <a:r>
              <a:rPr lang="en-US" sz="2400" b="1" dirty="0">
                <a:latin typeface="+mn-lt"/>
              </a:rPr>
              <a:t>of supply </a:t>
            </a:r>
            <a:r>
              <a:rPr lang="cs-CZ" sz="2400" dirty="0">
                <a:latin typeface="+mn-lt"/>
              </a:rPr>
              <a:t>(</a:t>
            </a:r>
            <a:r>
              <a:rPr lang="en-US" sz="2400" dirty="0" err="1" smtClean="0">
                <a:latin typeface="+mn-lt"/>
              </a:rPr>
              <a:t>speciality</a:t>
            </a:r>
            <a:r>
              <a:rPr lang="en-US" sz="2400" dirty="0" smtClean="0">
                <a:latin typeface="+mn-lt"/>
              </a:rPr>
              <a:t> </a:t>
            </a:r>
            <a:r>
              <a:rPr lang="en-US" sz="2400" dirty="0">
                <a:latin typeface="+mn-lt"/>
              </a:rPr>
              <a:t>tea, olive </a:t>
            </a:r>
            <a:r>
              <a:rPr lang="en-US" sz="2400" dirty="0" smtClean="0">
                <a:latin typeface="+mn-lt"/>
              </a:rPr>
              <a:t>oil</a:t>
            </a:r>
            <a:r>
              <a:rPr lang="cs-CZ" sz="2400" dirty="0" smtClean="0">
                <a:latin typeface="+mn-lt"/>
              </a:rPr>
              <a:t>)</a:t>
            </a:r>
            <a:endParaRPr lang="en-US" sz="2400" dirty="0">
              <a:latin typeface="+mn-lt"/>
            </a:endParaRPr>
          </a:p>
          <a:p>
            <a:pPr marL="285750" indent="-285750">
              <a:spcAft>
                <a:spcPts val="1200"/>
              </a:spcAft>
              <a:buClr>
                <a:srgbClr val="0070C0"/>
              </a:buClr>
              <a:buFont typeface="Wingdings" panose="05000000000000000000" pitchFamily="2" charset="2"/>
              <a:buChar char="Ü"/>
            </a:pPr>
            <a:r>
              <a:rPr lang="cs-CZ" sz="2400" b="1" dirty="0" smtClean="0">
                <a:latin typeface="+mn-lt"/>
              </a:rPr>
              <a:t> </a:t>
            </a:r>
            <a:r>
              <a:rPr lang="en-US" sz="2400" b="1" dirty="0" smtClean="0">
                <a:latin typeface="+mn-lt"/>
              </a:rPr>
              <a:t>Raw </a:t>
            </a:r>
            <a:r>
              <a:rPr lang="en-US" sz="2400" b="1" dirty="0">
                <a:latin typeface="+mn-lt"/>
              </a:rPr>
              <a:t>material quality </a:t>
            </a:r>
            <a:r>
              <a:rPr lang="cs-CZ" sz="2400" dirty="0">
                <a:latin typeface="+mn-lt"/>
              </a:rPr>
              <a:t>(</a:t>
            </a:r>
            <a:r>
              <a:rPr lang="en-US" sz="2400" dirty="0" smtClean="0">
                <a:latin typeface="+mn-lt"/>
              </a:rPr>
              <a:t>poor </a:t>
            </a:r>
            <a:r>
              <a:rPr lang="en-US" sz="2400" dirty="0">
                <a:latin typeface="+mn-lt"/>
              </a:rPr>
              <a:t>yields, </a:t>
            </a:r>
            <a:r>
              <a:rPr lang="en-US" sz="2400" dirty="0" smtClean="0">
                <a:latin typeface="+mn-lt"/>
              </a:rPr>
              <a:t>variable</a:t>
            </a:r>
            <a:r>
              <a:rPr lang="cs-CZ" sz="2400" dirty="0" smtClean="0">
                <a:latin typeface="+mn-lt"/>
              </a:rPr>
              <a:t> </a:t>
            </a:r>
            <a:r>
              <a:rPr lang="cs-CZ" sz="2400" dirty="0" err="1" smtClean="0">
                <a:latin typeface="+mn-lt"/>
              </a:rPr>
              <a:t>composition</a:t>
            </a:r>
            <a:r>
              <a:rPr lang="cs-CZ" sz="2400" dirty="0" smtClean="0">
                <a:latin typeface="+mn-lt"/>
              </a:rPr>
              <a:t>)</a:t>
            </a:r>
            <a:endParaRPr lang="cs-CZ" sz="2400" dirty="0">
              <a:latin typeface="+mn-lt"/>
            </a:endParaRPr>
          </a:p>
          <a:p>
            <a:pPr marL="285750" indent="-285750">
              <a:spcAft>
                <a:spcPts val="1200"/>
              </a:spcAft>
              <a:buClr>
                <a:srgbClr val="0070C0"/>
              </a:buClr>
              <a:buFont typeface="Wingdings" panose="05000000000000000000" pitchFamily="2" charset="2"/>
              <a:buChar char="Ü"/>
            </a:pPr>
            <a:r>
              <a:rPr lang="cs-CZ" sz="2400" dirty="0">
                <a:latin typeface="+mn-lt"/>
              </a:rPr>
              <a:t> </a:t>
            </a:r>
            <a:r>
              <a:rPr lang="en-US" sz="2400" b="1" dirty="0" smtClean="0">
                <a:latin typeface="+mn-lt"/>
              </a:rPr>
              <a:t>Avoidance </a:t>
            </a:r>
            <a:r>
              <a:rPr lang="en-US" sz="2400" b="1" dirty="0">
                <a:latin typeface="+mn-lt"/>
              </a:rPr>
              <a:t>of tariffs </a:t>
            </a:r>
            <a:r>
              <a:rPr lang="cs-CZ" sz="2400" dirty="0" smtClean="0">
                <a:latin typeface="+mn-lt"/>
              </a:rPr>
              <a:t>(e.</a:t>
            </a:r>
            <a:r>
              <a:rPr lang="en-US" sz="2400" dirty="0" smtClean="0">
                <a:latin typeface="+mn-lt"/>
              </a:rPr>
              <a:t>g</a:t>
            </a:r>
            <a:r>
              <a:rPr lang="cs-CZ" sz="2400" dirty="0" smtClean="0">
                <a:latin typeface="+mn-lt"/>
              </a:rPr>
              <a:t>.</a:t>
            </a:r>
            <a:r>
              <a:rPr lang="en-US" sz="2400" dirty="0" smtClean="0">
                <a:latin typeface="+mn-lt"/>
              </a:rPr>
              <a:t> </a:t>
            </a:r>
            <a:r>
              <a:rPr lang="en-US" sz="2400" dirty="0">
                <a:latin typeface="+mn-lt"/>
              </a:rPr>
              <a:t>basmati </a:t>
            </a:r>
            <a:r>
              <a:rPr lang="en-US" sz="2400" dirty="0" smtClean="0">
                <a:latin typeface="+mn-lt"/>
              </a:rPr>
              <a:t>rice</a:t>
            </a:r>
            <a:r>
              <a:rPr lang="cs-CZ" sz="2400" dirty="0" smtClean="0">
                <a:latin typeface="+mn-lt"/>
              </a:rPr>
              <a:t>)</a:t>
            </a:r>
            <a:endParaRPr lang="en-US" sz="2400" dirty="0">
              <a:latin typeface="+mn-lt"/>
            </a:endParaRPr>
          </a:p>
          <a:p>
            <a:pPr marL="285750" indent="-285750">
              <a:spcAft>
                <a:spcPts val="0"/>
              </a:spcAft>
              <a:buClr>
                <a:srgbClr val="0070C0"/>
              </a:buClr>
              <a:buFont typeface="Wingdings" panose="05000000000000000000" pitchFamily="2" charset="2"/>
              <a:buChar char="Ü"/>
            </a:pPr>
            <a:r>
              <a:rPr lang="cs-CZ" sz="2400" dirty="0">
                <a:latin typeface="+mn-lt"/>
              </a:rPr>
              <a:t> </a:t>
            </a:r>
            <a:r>
              <a:rPr lang="en-US" sz="2400" b="1" dirty="0" smtClean="0">
                <a:latin typeface="+mn-lt"/>
              </a:rPr>
              <a:t>Sustainability </a:t>
            </a:r>
            <a:r>
              <a:rPr lang="en-US" sz="2400" b="1" dirty="0">
                <a:latin typeface="+mn-lt"/>
              </a:rPr>
              <a:t>factors </a:t>
            </a:r>
            <a:r>
              <a:rPr lang="cs-CZ" sz="2400" dirty="0">
                <a:latin typeface="+mn-lt"/>
              </a:rPr>
              <a:t>(</a:t>
            </a:r>
            <a:r>
              <a:rPr lang="en-US" sz="2400" dirty="0" smtClean="0">
                <a:latin typeface="+mn-lt"/>
              </a:rPr>
              <a:t>e.g</a:t>
            </a:r>
            <a:r>
              <a:rPr lang="en-US" sz="2400" dirty="0">
                <a:latin typeface="+mn-lt"/>
              </a:rPr>
              <a:t>. </a:t>
            </a:r>
            <a:r>
              <a:rPr lang="en-US" sz="2400" dirty="0" smtClean="0">
                <a:latin typeface="+mn-lt"/>
              </a:rPr>
              <a:t>IUU</a:t>
            </a:r>
            <a:r>
              <a:rPr lang="cs-CZ" sz="2400" dirty="0" smtClean="0">
                <a:latin typeface="+mn-lt"/>
              </a:rPr>
              <a:t>, </a:t>
            </a:r>
            <a:r>
              <a:rPr lang="cs-CZ" sz="2400" dirty="0" err="1" smtClean="0">
                <a:latin typeface="+mn-lt"/>
              </a:rPr>
              <a:t>i.e</a:t>
            </a:r>
            <a:r>
              <a:rPr lang="cs-CZ" sz="2400" dirty="0" smtClean="0">
                <a:latin typeface="+mn-lt"/>
              </a:rPr>
              <a:t>. </a:t>
            </a:r>
            <a:r>
              <a:rPr lang="cs-CZ" sz="2400" dirty="0" err="1" smtClean="0">
                <a:latin typeface="+mn-lt"/>
              </a:rPr>
              <a:t>illegal</a:t>
            </a:r>
            <a:r>
              <a:rPr lang="cs-CZ" sz="2400" dirty="0">
                <a:latin typeface="+mn-lt"/>
              </a:rPr>
              <a:t>, </a:t>
            </a:r>
          </a:p>
          <a:p>
            <a:pPr marL="360363">
              <a:spcAft>
                <a:spcPts val="0"/>
              </a:spcAft>
              <a:buClr>
                <a:srgbClr val="0070C0"/>
              </a:buClr>
            </a:pPr>
            <a:r>
              <a:rPr lang="cs-CZ" sz="2400" dirty="0" err="1" smtClean="0">
                <a:latin typeface="+mn-lt"/>
              </a:rPr>
              <a:t>unreported</a:t>
            </a:r>
            <a:r>
              <a:rPr lang="cs-CZ" sz="2400" dirty="0" smtClean="0">
                <a:latin typeface="+mn-lt"/>
              </a:rPr>
              <a:t> </a:t>
            </a:r>
            <a:r>
              <a:rPr lang="cs-CZ" sz="2400" dirty="0">
                <a:latin typeface="+mn-lt"/>
              </a:rPr>
              <a:t>and </a:t>
            </a:r>
            <a:r>
              <a:rPr lang="cs-CZ" sz="2400" dirty="0" err="1">
                <a:latin typeface="+mn-lt"/>
              </a:rPr>
              <a:t>unregulated</a:t>
            </a:r>
            <a:r>
              <a:rPr lang="en-US" sz="2400" dirty="0" smtClean="0">
                <a:latin typeface="+mn-lt"/>
              </a:rPr>
              <a:t> fishing</a:t>
            </a:r>
            <a:r>
              <a:rPr lang="cs-CZ" sz="2400" dirty="0" smtClean="0">
                <a:latin typeface="+mn-lt"/>
              </a:rPr>
              <a:t>)</a:t>
            </a:r>
            <a:endParaRPr lang="cs-CZ" sz="2400" dirty="0">
              <a:latin typeface="+mn-lt"/>
            </a:endParaRPr>
          </a:p>
        </p:txBody>
      </p:sp>
      <p:pic>
        <p:nvPicPr>
          <p:cNvPr id="8" name="Picture 2" descr="http://img.docstoccdn.com/thumb/orig/46959445.png"/>
          <p:cNvPicPr>
            <a:picLocks noChangeAspect="1" noChangeArrowheads="1"/>
          </p:cNvPicPr>
          <p:nvPr/>
        </p:nvPicPr>
        <p:blipFill>
          <a:blip r:embed="rId8" cstate="print"/>
          <a:srcRect/>
          <a:stretch>
            <a:fillRect/>
          </a:stretch>
        </p:blipFill>
        <p:spPr bwMode="auto">
          <a:xfrm>
            <a:off x="6623720" y="3833663"/>
            <a:ext cx="2520280" cy="3024337"/>
          </a:xfrm>
          <a:prstGeom prst="rect">
            <a:avLst/>
          </a:prstGeom>
          <a:noFill/>
          <a:ln>
            <a:solidFill>
              <a:schemeClr val="bg1">
                <a:lumMod val="65000"/>
              </a:schemeClr>
            </a:solidFill>
          </a:ln>
          <a:effectLst>
            <a:outerShdw blurRad="50800" dist="38100" dir="10800000" algn="r" rotWithShape="0">
              <a:prstClr val="black">
                <a:alpha val="40000"/>
              </a:prstClr>
            </a:outerShdw>
          </a:effectLst>
        </p:spPr>
      </p:pic>
    </p:spTree>
    <p:custDataLst>
      <p:tags r:id="rId1"/>
    </p:custDataLst>
    <p:extLst>
      <p:ext uri="{BB962C8B-B14F-4D97-AF65-F5344CB8AC3E}">
        <p14:creationId xmlns:p14="http://schemas.microsoft.com/office/powerpoint/2010/main" val="2913107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custDataLst>
              <p:tags r:id="rId2"/>
            </p:custDataLst>
          </p:nvPr>
        </p:nvSpPr>
        <p:spPr>
          <a:xfrm>
            <a:off x="628649" y="365127"/>
            <a:ext cx="8413751" cy="900148"/>
          </a:xfrm>
        </p:spPr>
        <p:txBody>
          <a:bodyPr>
            <a:normAutofit/>
          </a:bodyPr>
          <a:lstStyle/>
          <a:p>
            <a:r>
              <a:rPr lang="en-GB" sz="3600" dirty="0" smtClean="0">
                <a:effectLst>
                  <a:outerShdw blurRad="38100" dist="38100" dir="2700000" algn="tl">
                    <a:srgbClr val="C0C0C0"/>
                  </a:outerShdw>
                </a:effectLst>
                <a:latin typeface="Arial Narrow" pitchFamily="34" charset="0"/>
                <a:cs typeface="Arial" pitchFamily="34" charset="0"/>
              </a:rPr>
              <a:t>Fraud </a:t>
            </a:r>
            <a:r>
              <a:rPr lang="en-GB" sz="3600" dirty="0">
                <a:effectLst>
                  <a:outerShdw blurRad="38100" dist="38100" dir="2700000" algn="tl">
                    <a:srgbClr val="C0C0C0"/>
                  </a:outerShdw>
                </a:effectLst>
                <a:latin typeface="Arial Narrow" pitchFamily="34" charset="0"/>
                <a:cs typeface="Arial" pitchFamily="34" charset="0"/>
              </a:rPr>
              <a:t>and irregularities breakdown by good </a:t>
            </a:r>
            <a:endParaRPr lang="cs-CZ" sz="3600" dirty="0">
              <a:effectLst>
                <a:outerShdw blurRad="38100" dist="38100" dir="2700000" algn="tl">
                  <a:srgbClr val="C0C0C0"/>
                </a:outerShdw>
              </a:effectLst>
              <a:latin typeface="Arial Narrow" pitchFamily="34" charset="0"/>
              <a:cs typeface="Arial" pitchFamily="34" charset="0"/>
            </a:endParaRPr>
          </a:p>
        </p:txBody>
      </p:sp>
      <p:sp>
        <p:nvSpPr>
          <p:cNvPr id="74" name="TextovéPole 73"/>
          <p:cNvSpPr txBox="1"/>
          <p:nvPr/>
        </p:nvSpPr>
        <p:spPr>
          <a:xfrm>
            <a:off x="0" y="6093296"/>
            <a:ext cx="9144000" cy="646331"/>
          </a:xfrm>
          <a:prstGeom prst="rect">
            <a:avLst/>
          </a:prstGeom>
          <a:noFill/>
        </p:spPr>
        <p:txBody>
          <a:bodyPr wrap="square" rtlCol="0">
            <a:spAutoFit/>
          </a:bodyPr>
          <a:lstStyle/>
          <a:p>
            <a:pPr algn="r"/>
            <a:r>
              <a:rPr lang="en-GB" i="1" dirty="0" smtClean="0"/>
              <a:t>Fraud and irregularities breakdown by good in 2009 (in million EUR) [reproduced from reference OLAF (2010)]</a:t>
            </a:r>
            <a:endParaRPr lang="en-US" i="1" dirty="0"/>
          </a:p>
        </p:txBody>
      </p:sp>
      <p:pic>
        <p:nvPicPr>
          <p:cNvPr id="75" name="Picture 4"/>
          <p:cNvPicPr/>
          <p:nvPr/>
        </p:nvPicPr>
        <p:blipFill>
          <a:blip r:embed="rId4" cstate="print"/>
          <a:srcRect/>
          <a:stretch>
            <a:fillRect/>
          </a:stretch>
        </p:blipFill>
        <p:spPr bwMode="auto">
          <a:xfrm>
            <a:off x="320634" y="1163782"/>
            <a:ext cx="8550234" cy="4929514"/>
          </a:xfrm>
          <a:prstGeom prst="rect">
            <a:avLst/>
          </a:prstGeom>
          <a:noFill/>
          <a:ln w="9525">
            <a:noFill/>
            <a:miter lim="800000"/>
            <a:headEnd/>
            <a:tailEnd/>
          </a:ln>
        </p:spPr>
      </p:pic>
      <p:sp>
        <p:nvSpPr>
          <p:cNvPr id="76" name="Rovnoramenný trojúhelník 75"/>
          <p:cNvSpPr/>
          <p:nvPr/>
        </p:nvSpPr>
        <p:spPr>
          <a:xfrm rot="529102">
            <a:off x="4030070" y="3804703"/>
            <a:ext cx="1510929" cy="1728100"/>
          </a:xfrm>
          <a:prstGeom prst="triangle">
            <a:avLst>
              <a:gd name="adj" fmla="val 51537"/>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ovnoramenný trojúhelník 76"/>
          <p:cNvSpPr/>
          <p:nvPr/>
        </p:nvSpPr>
        <p:spPr>
          <a:xfrm rot="7392471">
            <a:off x="2784285" y="1651925"/>
            <a:ext cx="1829887" cy="2473578"/>
          </a:xfrm>
          <a:prstGeom prst="triangle">
            <a:avLst>
              <a:gd name="adj" fmla="val 5232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950917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Inhaltsplatzhalter 3"/>
          <p:cNvSpPr>
            <a:spLocks noGrp="1"/>
          </p:cNvSpPr>
          <p:nvPr>
            <p:ph idx="4294967295"/>
          </p:nvPr>
        </p:nvSpPr>
        <p:spPr>
          <a:xfrm>
            <a:off x="706600" y="398303"/>
            <a:ext cx="7451747" cy="1108720"/>
          </a:xfrm>
          <a:prstGeom prst="rect">
            <a:avLst/>
          </a:prstGeom>
        </p:spPr>
        <p:txBody>
          <a:bodyPr/>
          <a:lstStyle/>
          <a:p>
            <a:pPr marL="0" indent="0">
              <a:spcBef>
                <a:spcPts val="0"/>
              </a:spcBef>
              <a:buNone/>
            </a:pPr>
            <a:r>
              <a:rPr lang="cs-CZ" sz="3200" b="1" dirty="0" smtClean="0">
                <a:latin typeface="Arial Narrow" panose="020B0606020202030204" pitchFamily="34" charset="0"/>
              </a:rPr>
              <a:t>EXAMPLES OF FOOD ADULTERATION</a:t>
            </a:r>
            <a:endParaRPr lang="de-DE" sz="3200" b="1" dirty="0" smtClean="0">
              <a:latin typeface="Arial Narrow" panose="020B0606020202030204" pitchFamily="34" charset="0"/>
            </a:endParaRPr>
          </a:p>
        </p:txBody>
      </p:sp>
      <p:sp>
        <p:nvSpPr>
          <p:cNvPr id="4" name="TextovéPole 3"/>
          <p:cNvSpPr txBox="1"/>
          <p:nvPr/>
        </p:nvSpPr>
        <p:spPr>
          <a:xfrm>
            <a:off x="395537" y="1844824"/>
            <a:ext cx="8424936" cy="369332"/>
          </a:xfrm>
          <a:prstGeom prst="rect">
            <a:avLst/>
          </a:prstGeom>
          <a:noFill/>
        </p:spPr>
        <p:txBody>
          <a:bodyPr wrap="square" rtlCol="0">
            <a:spAutoFit/>
          </a:bodyPr>
          <a:lstStyle/>
          <a:p>
            <a:r>
              <a:rPr lang="en-GB" b="1" cap="all" smtClean="0"/>
              <a:t> </a:t>
            </a:r>
            <a:endParaRPr lang="en-US"/>
          </a:p>
        </p:txBody>
      </p:sp>
      <p:pic>
        <p:nvPicPr>
          <p:cNvPr id="5" name="Picture 2"/>
          <p:cNvPicPr>
            <a:picLocks noChangeAspect="1" noChangeArrowheads="1"/>
          </p:cNvPicPr>
          <p:nvPr/>
        </p:nvPicPr>
        <p:blipFill>
          <a:blip r:embed="rId4" cstate="print"/>
          <a:srcRect/>
          <a:stretch>
            <a:fillRect/>
          </a:stretch>
        </p:blipFill>
        <p:spPr bwMode="auto">
          <a:xfrm>
            <a:off x="323528" y="1140035"/>
            <a:ext cx="7488802" cy="4681644"/>
          </a:xfrm>
          <a:prstGeom prst="rect">
            <a:avLst/>
          </a:prstGeom>
          <a:noFill/>
          <a:ln w="9525">
            <a:noFill/>
            <a:miter lim="800000"/>
            <a:headEnd/>
            <a:tailEnd/>
          </a:ln>
        </p:spPr>
      </p:pic>
      <p:sp>
        <p:nvSpPr>
          <p:cNvPr id="6" name="TextovéPole 5"/>
          <p:cNvSpPr txBox="1"/>
          <p:nvPr/>
        </p:nvSpPr>
        <p:spPr>
          <a:xfrm>
            <a:off x="1163782" y="6488668"/>
            <a:ext cx="4263539" cy="369332"/>
          </a:xfrm>
          <a:prstGeom prst="rect">
            <a:avLst/>
          </a:prstGeom>
          <a:noFill/>
        </p:spPr>
        <p:txBody>
          <a:bodyPr wrap="none" rtlCol="0">
            <a:spAutoFit/>
          </a:bodyPr>
          <a:lstStyle/>
          <a:p>
            <a:r>
              <a:rPr lang="en-US" i="1" dirty="0" smtClean="0"/>
              <a:t>Journal of Food Science  Vol. 77, Nr. 4, 2012</a:t>
            </a:r>
            <a:endParaRPr lang="cs-CZ" i="1" dirty="0"/>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9102" y="5182652"/>
            <a:ext cx="3314700"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délník 1"/>
          <p:cNvSpPr/>
          <p:nvPr/>
        </p:nvSpPr>
        <p:spPr>
          <a:xfrm>
            <a:off x="5725970" y="6354227"/>
            <a:ext cx="2344873" cy="400110"/>
          </a:xfrm>
          <a:prstGeom prst="rect">
            <a:avLst/>
          </a:prstGeom>
        </p:spPr>
        <p:txBody>
          <a:bodyPr wrap="none">
            <a:spAutoFit/>
          </a:bodyPr>
          <a:lstStyle/>
          <a:p>
            <a:pPr>
              <a:spcAft>
                <a:spcPts val="600"/>
              </a:spcAft>
              <a:buClr>
                <a:srgbClr val="0070C0"/>
              </a:buClr>
            </a:pPr>
            <a:r>
              <a:rPr lang="cs-CZ" sz="2000" b="1" dirty="0">
                <a:hlinkClick r:id="rId6"/>
              </a:rPr>
              <a:t>www.foodfraud.org</a:t>
            </a:r>
            <a:r>
              <a:rPr lang="cs-CZ" sz="2000" b="1" dirty="0"/>
              <a:t> </a:t>
            </a:r>
          </a:p>
        </p:txBody>
      </p:sp>
      <p:sp>
        <p:nvSpPr>
          <p:cNvPr id="3" name="TextovéPole 2"/>
          <p:cNvSpPr txBox="1"/>
          <p:nvPr/>
        </p:nvSpPr>
        <p:spPr>
          <a:xfrm>
            <a:off x="4880758" y="3244334"/>
            <a:ext cx="184731" cy="369332"/>
          </a:xfrm>
          <a:prstGeom prst="rect">
            <a:avLst/>
          </a:prstGeom>
          <a:noFill/>
        </p:spPr>
        <p:txBody>
          <a:bodyPr wrap="none" rtlCol="0">
            <a:spAutoFit/>
          </a:bodyPr>
          <a:lstStyle/>
          <a:p>
            <a:endParaRPr lang="en-GB" dirty="0"/>
          </a:p>
        </p:txBody>
      </p:sp>
    </p:spTree>
    <p:custDataLst>
      <p:tags r:id="rId1"/>
    </p:custDataLst>
    <p:extLst>
      <p:ext uri="{BB962C8B-B14F-4D97-AF65-F5344CB8AC3E}">
        <p14:creationId xmlns:p14="http://schemas.microsoft.com/office/powerpoint/2010/main" val="26087007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aoblený obdélník 1"/>
          <p:cNvSpPr/>
          <p:nvPr/>
        </p:nvSpPr>
        <p:spPr>
          <a:xfrm>
            <a:off x="5389592" y="1484784"/>
            <a:ext cx="3563889" cy="45365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4" name="TextovéPole 3"/>
          <p:cNvSpPr txBox="1"/>
          <p:nvPr/>
        </p:nvSpPr>
        <p:spPr>
          <a:xfrm>
            <a:off x="395537" y="1844824"/>
            <a:ext cx="8424936" cy="369332"/>
          </a:xfrm>
          <a:prstGeom prst="rect">
            <a:avLst/>
          </a:prstGeom>
          <a:noFill/>
        </p:spPr>
        <p:txBody>
          <a:bodyPr wrap="square" rtlCol="0">
            <a:spAutoFit/>
          </a:bodyPr>
          <a:lstStyle/>
          <a:p>
            <a:r>
              <a:rPr lang="en-GB" b="1" cap="all" smtClean="0"/>
              <a:t> </a:t>
            </a:r>
            <a:endParaRPr lang="en-US"/>
          </a:p>
        </p:txBody>
      </p:sp>
      <p:pic>
        <p:nvPicPr>
          <p:cNvPr id="5" name="Picture 2"/>
          <p:cNvPicPr>
            <a:picLocks noChangeAspect="1" noChangeArrowheads="1"/>
          </p:cNvPicPr>
          <p:nvPr/>
        </p:nvPicPr>
        <p:blipFill>
          <a:blip r:embed="rId4" cstate="print"/>
          <a:srcRect/>
          <a:stretch>
            <a:fillRect/>
          </a:stretch>
        </p:blipFill>
        <p:spPr bwMode="auto">
          <a:xfrm>
            <a:off x="107504" y="927956"/>
            <a:ext cx="4980836" cy="5724525"/>
          </a:xfrm>
          <a:prstGeom prst="rect">
            <a:avLst/>
          </a:prstGeom>
          <a:noFill/>
          <a:ln w="9525">
            <a:solidFill>
              <a:schemeClr val="accent1"/>
            </a:solidFill>
            <a:miter lim="800000"/>
            <a:headEnd/>
            <a:tailEnd/>
          </a:ln>
        </p:spPr>
      </p:pic>
      <p:sp>
        <p:nvSpPr>
          <p:cNvPr id="6" name="TextovéPole 5"/>
          <p:cNvSpPr txBox="1"/>
          <p:nvPr/>
        </p:nvSpPr>
        <p:spPr>
          <a:xfrm>
            <a:off x="5425738" y="1772816"/>
            <a:ext cx="3563888" cy="4139595"/>
          </a:xfrm>
          <a:prstGeom prst="rect">
            <a:avLst/>
          </a:prstGeom>
          <a:noFill/>
        </p:spPr>
        <p:txBody>
          <a:bodyPr wrap="square" rtlCol="0">
            <a:spAutoFit/>
          </a:bodyPr>
          <a:lstStyle/>
          <a:p>
            <a:pPr algn="ctr"/>
            <a:r>
              <a:rPr lang="en-US" b="1" dirty="0" smtClean="0">
                <a:solidFill>
                  <a:schemeClr val="accent1">
                    <a:lumMod val="75000"/>
                  </a:schemeClr>
                </a:solidFill>
              </a:rPr>
              <a:t>The top 7 ingredients represent</a:t>
            </a:r>
            <a:r>
              <a:rPr lang="cs-CZ" b="1" dirty="0" err="1" smtClean="0">
                <a:solidFill>
                  <a:schemeClr val="accent1">
                    <a:lumMod val="75000"/>
                  </a:schemeClr>
                </a:solidFill>
              </a:rPr>
              <a:t>ing</a:t>
            </a:r>
            <a:endParaRPr lang="en-US" b="1" dirty="0" smtClean="0">
              <a:solidFill>
                <a:schemeClr val="accent1">
                  <a:lumMod val="75000"/>
                </a:schemeClr>
              </a:solidFill>
            </a:endParaRPr>
          </a:p>
          <a:p>
            <a:pPr algn="ctr"/>
            <a:r>
              <a:rPr lang="en-US" b="1" dirty="0" smtClean="0">
                <a:solidFill>
                  <a:schemeClr val="accent1">
                    <a:lumMod val="75000"/>
                  </a:schemeClr>
                </a:solidFill>
              </a:rPr>
              <a:t>more than 50</a:t>
            </a:r>
            <a:r>
              <a:rPr lang="cs-CZ" b="1" dirty="0" smtClean="0">
                <a:solidFill>
                  <a:schemeClr val="accent1">
                    <a:lumMod val="75000"/>
                  </a:schemeClr>
                </a:solidFill>
              </a:rPr>
              <a:t>%</a:t>
            </a:r>
            <a:endParaRPr lang="en-US" b="1" dirty="0" smtClean="0">
              <a:solidFill>
                <a:schemeClr val="accent1">
                  <a:lumMod val="75000"/>
                </a:schemeClr>
              </a:solidFill>
            </a:endParaRPr>
          </a:p>
          <a:p>
            <a:pPr algn="ctr"/>
            <a:r>
              <a:rPr lang="en-US" b="1" dirty="0" smtClean="0">
                <a:solidFill>
                  <a:schemeClr val="accent1">
                    <a:lumMod val="75000"/>
                  </a:schemeClr>
                </a:solidFill>
              </a:rPr>
              <a:t>of the scholarly records in the</a:t>
            </a:r>
          </a:p>
          <a:p>
            <a:pPr algn="ctr">
              <a:spcAft>
                <a:spcPts val="600"/>
              </a:spcAft>
            </a:pPr>
            <a:r>
              <a:rPr lang="en-US" b="1" dirty="0" smtClean="0">
                <a:solidFill>
                  <a:schemeClr val="accent1">
                    <a:lumMod val="75000"/>
                  </a:schemeClr>
                </a:solidFill>
              </a:rPr>
              <a:t>database:</a:t>
            </a:r>
          </a:p>
          <a:p>
            <a:pPr marL="900113">
              <a:spcAft>
                <a:spcPts val="600"/>
              </a:spcAft>
              <a:buFont typeface="Arial" pitchFamily="34" charset="0"/>
              <a:buChar char="•"/>
            </a:pPr>
            <a:r>
              <a:rPr lang="en-US" sz="2000" b="1" dirty="0" smtClean="0"/>
              <a:t> olive oil</a:t>
            </a:r>
          </a:p>
          <a:p>
            <a:pPr marL="900113">
              <a:spcAft>
                <a:spcPts val="600"/>
              </a:spcAft>
              <a:buFont typeface="Arial" pitchFamily="34" charset="0"/>
              <a:buChar char="•"/>
            </a:pPr>
            <a:r>
              <a:rPr lang="en-US" sz="2000" b="1" dirty="0" smtClean="0"/>
              <a:t> milk</a:t>
            </a:r>
          </a:p>
          <a:p>
            <a:pPr marL="900113">
              <a:spcAft>
                <a:spcPts val="600"/>
              </a:spcAft>
              <a:buFont typeface="Arial" pitchFamily="34" charset="0"/>
              <a:buChar char="•"/>
            </a:pPr>
            <a:r>
              <a:rPr lang="en-US" sz="2000" b="1" dirty="0" smtClean="0"/>
              <a:t> honey</a:t>
            </a:r>
          </a:p>
          <a:p>
            <a:pPr marL="900113">
              <a:spcAft>
                <a:spcPts val="600"/>
              </a:spcAft>
              <a:buFont typeface="Arial" pitchFamily="34" charset="0"/>
              <a:buChar char="•"/>
            </a:pPr>
            <a:r>
              <a:rPr lang="en-US" sz="2000" b="1" dirty="0" smtClean="0"/>
              <a:t> saffron</a:t>
            </a:r>
          </a:p>
          <a:p>
            <a:pPr marL="900113">
              <a:spcAft>
                <a:spcPts val="600"/>
              </a:spcAft>
              <a:buFont typeface="Arial" pitchFamily="34" charset="0"/>
              <a:buChar char="•"/>
            </a:pPr>
            <a:r>
              <a:rPr lang="en-US" sz="2000" b="1" dirty="0" smtClean="0"/>
              <a:t> orange juice</a:t>
            </a:r>
          </a:p>
          <a:p>
            <a:pPr marL="900113">
              <a:spcAft>
                <a:spcPts val="600"/>
              </a:spcAft>
              <a:buFont typeface="Arial" pitchFamily="34" charset="0"/>
              <a:buChar char="•"/>
            </a:pPr>
            <a:r>
              <a:rPr lang="en-US" sz="2000" b="1" dirty="0" smtClean="0"/>
              <a:t> coffee</a:t>
            </a:r>
          </a:p>
          <a:p>
            <a:pPr marL="900113">
              <a:spcAft>
                <a:spcPts val="600"/>
              </a:spcAft>
              <a:buFont typeface="Arial" pitchFamily="34" charset="0"/>
              <a:buChar char="•"/>
            </a:pPr>
            <a:r>
              <a:rPr lang="en-US" sz="2000" b="1" dirty="0" smtClean="0"/>
              <a:t> apple juice</a:t>
            </a:r>
            <a:endParaRPr lang="en-US" sz="2000" b="1" dirty="0"/>
          </a:p>
        </p:txBody>
      </p:sp>
      <p:sp>
        <p:nvSpPr>
          <p:cNvPr id="7" name="Šipka doprava 6"/>
          <p:cNvSpPr/>
          <p:nvPr/>
        </p:nvSpPr>
        <p:spPr>
          <a:xfrm>
            <a:off x="4796016" y="3410565"/>
            <a:ext cx="57606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nhaltsplatzhalter 3"/>
          <p:cNvSpPr txBox="1">
            <a:spLocks/>
          </p:cNvSpPr>
          <p:nvPr/>
        </p:nvSpPr>
        <p:spPr>
          <a:xfrm>
            <a:off x="599722" y="363045"/>
            <a:ext cx="7451747" cy="11087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cs-CZ" sz="3200" b="1" dirty="0" smtClean="0">
                <a:latin typeface="Arial Narrow" panose="020B0606020202030204" pitchFamily="34" charset="0"/>
              </a:rPr>
              <a:t>EXAMPLES OF FOOD ADULTERATION</a:t>
            </a:r>
            <a:endParaRPr lang="de-DE" sz="3200" b="1" dirty="0" smtClean="0">
              <a:latin typeface="Arial Narrow" panose="020B0606020202030204" pitchFamily="34" charset="0"/>
            </a:endParaRPr>
          </a:p>
        </p:txBody>
      </p:sp>
    </p:spTree>
    <p:custDataLst>
      <p:tags r:id="rId1"/>
    </p:custDataLst>
    <p:extLst>
      <p:ext uri="{BB962C8B-B14F-4D97-AF65-F5344CB8AC3E}">
        <p14:creationId xmlns:p14="http://schemas.microsoft.com/office/powerpoint/2010/main" val="18010720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178" y="439386"/>
            <a:ext cx="8327282" cy="6210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bdélník 2"/>
          <p:cNvSpPr/>
          <p:nvPr/>
        </p:nvSpPr>
        <p:spPr>
          <a:xfrm>
            <a:off x="8075221" y="6127668"/>
            <a:ext cx="1068779" cy="730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Obdélník 1"/>
          <p:cNvSpPr/>
          <p:nvPr/>
        </p:nvSpPr>
        <p:spPr>
          <a:xfrm>
            <a:off x="1057275" y="5038726"/>
            <a:ext cx="3638550" cy="16114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custDataLst>
      <p:tags r:id="rId1"/>
    </p:custDataLst>
    <p:extLst>
      <p:ext uri="{BB962C8B-B14F-4D97-AF65-F5344CB8AC3E}">
        <p14:creationId xmlns:p14="http://schemas.microsoft.com/office/powerpoint/2010/main" val="95934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custDataLst>
              <p:tags r:id="rId2"/>
            </p:custDataLst>
          </p:nvPr>
        </p:nvSpPr>
        <p:spPr>
          <a:xfrm>
            <a:off x="640639" y="442923"/>
            <a:ext cx="8270800" cy="900148"/>
          </a:xfrm>
        </p:spPr>
        <p:txBody>
          <a:bodyPr>
            <a:noAutofit/>
          </a:bodyPr>
          <a:lstStyle/>
          <a:p>
            <a:r>
              <a:rPr lang="cs-CZ" sz="4000" dirty="0" smtClean="0">
                <a:effectLst>
                  <a:outerShdw blurRad="38100" dist="38100" dir="2700000" algn="tl">
                    <a:srgbClr val="C0C0C0"/>
                  </a:outerShdw>
                </a:effectLst>
                <a:latin typeface="Arial Narrow" pitchFamily="34" charset="0"/>
                <a:cs typeface="Arial" pitchFamily="34" charset="0"/>
              </a:rPr>
              <a:t>MILK: MELAMINE CRISIS</a:t>
            </a:r>
            <a:r>
              <a:rPr lang="cs-CZ" sz="4000" dirty="0">
                <a:effectLst>
                  <a:outerShdw blurRad="38100" dist="38100" dir="2700000" algn="tl">
                    <a:srgbClr val="C0C0C0"/>
                  </a:outerShdw>
                </a:effectLst>
                <a:latin typeface="Arial Narrow" pitchFamily="34" charset="0"/>
                <a:cs typeface="Arial" pitchFamily="34" charset="0"/>
              </a:rPr>
              <a:t/>
            </a:r>
            <a:br>
              <a:rPr lang="cs-CZ" sz="4000" dirty="0">
                <a:effectLst>
                  <a:outerShdw blurRad="38100" dist="38100" dir="2700000" algn="tl">
                    <a:srgbClr val="C0C0C0"/>
                  </a:outerShdw>
                </a:effectLst>
                <a:latin typeface="Arial Narrow" pitchFamily="34" charset="0"/>
                <a:cs typeface="Arial" pitchFamily="34" charset="0"/>
              </a:rPr>
            </a:br>
            <a:r>
              <a:rPr lang="cs-CZ" sz="3600" dirty="0">
                <a:effectLst>
                  <a:outerShdw blurRad="38100" dist="38100" dir="2700000" algn="tl">
                    <a:srgbClr val="C0C0C0"/>
                  </a:outerShdw>
                </a:effectLst>
                <a:latin typeface="Arial Narrow" pitchFamily="34" charset="0"/>
                <a:cs typeface="Arial" pitchFamily="34" charset="0"/>
              </a:rPr>
              <a:t>Not </a:t>
            </a:r>
            <a:r>
              <a:rPr lang="cs-CZ" sz="3600" dirty="0" err="1">
                <a:effectLst>
                  <a:outerShdw blurRad="38100" dist="38100" dir="2700000" algn="tl">
                    <a:srgbClr val="C0C0C0"/>
                  </a:outerShdw>
                </a:effectLst>
                <a:latin typeface="Arial Narrow" pitchFamily="34" charset="0"/>
                <a:cs typeface="Arial" pitchFamily="34" charset="0"/>
              </a:rPr>
              <a:t>only</a:t>
            </a:r>
            <a:r>
              <a:rPr lang="cs-CZ" sz="3600" dirty="0">
                <a:effectLst>
                  <a:outerShdw blurRad="38100" dist="38100" dir="2700000" algn="tl">
                    <a:srgbClr val="C0C0C0"/>
                  </a:outerShdw>
                </a:effectLst>
                <a:latin typeface="Arial Narrow" pitchFamily="34" charset="0"/>
                <a:cs typeface="Arial" pitchFamily="34" charset="0"/>
              </a:rPr>
              <a:t> </a:t>
            </a:r>
            <a:r>
              <a:rPr lang="cs-CZ" sz="3600" dirty="0" err="1">
                <a:effectLst>
                  <a:outerShdw blurRad="38100" dist="38100" dir="2700000" algn="tl">
                    <a:srgbClr val="C0C0C0"/>
                  </a:outerShdw>
                </a:effectLst>
                <a:latin typeface="Arial Narrow" pitchFamily="34" charset="0"/>
                <a:cs typeface="Arial" pitchFamily="34" charset="0"/>
              </a:rPr>
              <a:t>economic</a:t>
            </a:r>
            <a:r>
              <a:rPr lang="cs-CZ" sz="3600" dirty="0">
                <a:effectLst>
                  <a:outerShdw blurRad="38100" dist="38100" dir="2700000" algn="tl">
                    <a:srgbClr val="C0C0C0"/>
                  </a:outerShdw>
                </a:effectLst>
                <a:latin typeface="Arial Narrow" pitchFamily="34" charset="0"/>
                <a:cs typeface="Arial" pitchFamily="34" charset="0"/>
              </a:rPr>
              <a:t> but </a:t>
            </a:r>
            <a:r>
              <a:rPr lang="cs-CZ" sz="3600" dirty="0" err="1">
                <a:effectLst>
                  <a:outerShdw blurRad="38100" dist="38100" dir="2700000" algn="tl">
                    <a:srgbClr val="C0C0C0"/>
                  </a:outerShdw>
                </a:effectLst>
                <a:latin typeface="Arial Narrow" pitchFamily="34" charset="0"/>
                <a:cs typeface="Arial" pitchFamily="34" charset="0"/>
              </a:rPr>
              <a:t>also</a:t>
            </a:r>
            <a:r>
              <a:rPr lang="cs-CZ" sz="3600" dirty="0">
                <a:effectLst>
                  <a:outerShdw blurRad="38100" dist="38100" dir="2700000" algn="tl">
                    <a:srgbClr val="C0C0C0"/>
                  </a:outerShdw>
                </a:effectLst>
                <a:latin typeface="Arial Narrow" pitchFamily="34" charset="0"/>
                <a:cs typeface="Arial" pitchFamily="34" charset="0"/>
              </a:rPr>
              <a:t> food </a:t>
            </a:r>
            <a:r>
              <a:rPr lang="cs-CZ" sz="3600" dirty="0" err="1">
                <a:effectLst>
                  <a:outerShdw blurRad="38100" dist="38100" dir="2700000" algn="tl">
                    <a:srgbClr val="C0C0C0"/>
                  </a:outerShdw>
                </a:effectLst>
                <a:latin typeface="Arial Narrow" pitchFamily="34" charset="0"/>
                <a:cs typeface="Arial" pitchFamily="34" charset="0"/>
              </a:rPr>
              <a:t>safety</a:t>
            </a:r>
            <a:r>
              <a:rPr lang="cs-CZ" sz="3600" dirty="0">
                <a:effectLst>
                  <a:outerShdw blurRad="38100" dist="38100" dir="2700000" algn="tl">
                    <a:srgbClr val="C0C0C0"/>
                  </a:outerShdw>
                </a:effectLst>
                <a:latin typeface="Arial Narrow" pitchFamily="34" charset="0"/>
                <a:cs typeface="Arial" pitchFamily="34" charset="0"/>
              </a:rPr>
              <a:t> </a:t>
            </a:r>
            <a:r>
              <a:rPr lang="cs-CZ" sz="3600" dirty="0" err="1">
                <a:effectLst>
                  <a:outerShdw blurRad="38100" dist="38100" dir="2700000" algn="tl">
                    <a:srgbClr val="C0C0C0"/>
                  </a:outerShdw>
                </a:effectLst>
                <a:latin typeface="Arial Narrow" pitchFamily="34" charset="0"/>
                <a:cs typeface="Arial" pitchFamily="34" charset="0"/>
              </a:rPr>
              <a:t>issue</a:t>
            </a:r>
            <a:endParaRPr lang="en-GB" sz="4000" dirty="0">
              <a:effectLst>
                <a:outerShdw blurRad="38100" dist="38100" dir="2700000" algn="tl">
                  <a:srgbClr val="C0C0C0"/>
                </a:outerShdw>
              </a:effectLst>
              <a:latin typeface="Arial Narrow" pitchFamily="34" charset="0"/>
              <a:cs typeface="Arial" pitchFamily="34" charset="0"/>
            </a:endParaRPr>
          </a:p>
        </p:txBody>
      </p:sp>
      <p:sp>
        <p:nvSpPr>
          <p:cNvPr id="10" name="6 Marcador de contenido"/>
          <p:cNvSpPr txBox="1">
            <a:spLocks/>
          </p:cNvSpPr>
          <p:nvPr/>
        </p:nvSpPr>
        <p:spPr>
          <a:xfrm>
            <a:off x="134050" y="4821382"/>
            <a:ext cx="7121773" cy="1782252"/>
          </a:xfrm>
          <a:prstGeom prst="rect">
            <a:avLst/>
          </a:prstGeom>
        </p:spPr>
        <p:txBody>
          <a:bodyPr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8912" indent="-320040">
              <a:spcBef>
                <a:spcPts val="0"/>
              </a:spcBef>
              <a:buFont typeface="Wingdings 2"/>
              <a:buChar char=""/>
              <a:defRPr/>
            </a:pPr>
            <a:endParaRPr lang="en-US" dirty="0" smtClean="0"/>
          </a:p>
          <a:p>
            <a:pPr marL="118872" indent="0">
              <a:spcBef>
                <a:spcPts val="0"/>
              </a:spcBef>
              <a:buNone/>
              <a:defRPr/>
            </a:pPr>
            <a:r>
              <a:rPr lang="cs-CZ" dirty="0" smtClean="0"/>
              <a:t>A</a:t>
            </a:r>
            <a:r>
              <a:rPr lang="en-US" dirty="0" smtClean="0"/>
              <a:t> total of 6 deaths and 294,000 cases associated with the consumption of melamine-contaminated milk and milk products as of 1 December 2008 (Chinese Ministry of Health 2008) (Table 3).</a:t>
            </a:r>
            <a:endParaRPr lang="es-ES" dirty="0"/>
          </a:p>
        </p:txBody>
      </p:sp>
      <p:pic>
        <p:nvPicPr>
          <p:cNvPr id="11" name="Picture 2"/>
          <p:cNvPicPr>
            <a:picLocks noChangeAspect="1" noChangeArrowheads="1"/>
          </p:cNvPicPr>
          <p:nvPr/>
        </p:nvPicPr>
        <p:blipFill>
          <a:blip r:embed="rId4" cstate="print"/>
          <a:srcRect/>
          <a:stretch>
            <a:fillRect/>
          </a:stretch>
        </p:blipFill>
        <p:spPr bwMode="auto">
          <a:xfrm>
            <a:off x="395288" y="1554518"/>
            <a:ext cx="8064500" cy="3095625"/>
          </a:xfrm>
          <a:prstGeom prst="rect">
            <a:avLst/>
          </a:prstGeom>
          <a:noFill/>
          <a:ln w="9525">
            <a:noFill/>
            <a:miter lim="800000"/>
            <a:headEnd/>
            <a:tailEnd/>
          </a:ln>
        </p:spPr>
      </p:pic>
      <p:graphicFrame>
        <p:nvGraphicFramePr>
          <p:cNvPr id="6" name="3 Marcador de contenido"/>
          <p:cNvGraphicFramePr>
            <a:graphicFrameLocks noGrp="1"/>
          </p:cNvGraphicFramePr>
          <p:nvPr>
            <p:ph idx="1"/>
            <p:extLst>
              <p:ext uri="{D42A27DB-BD31-4B8C-83A1-F6EECF244321}">
                <p14:modId xmlns:p14="http://schemas.microsoft.com/office/powerpoint/2010/main" val="318844213"/>
              </p:ext>
            </p:extLst>
          </p:nvPr>
        </p:nvGraphicFramePr>
        <p:xfrm>
          <a:off x="4406500" y="1929180"/>
          <a:ext cx="4808752" cy="340458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18539875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custDataLst>
              <p:tags r:id="rId2"/>
            </p:custDataLst>
          </p:nvPr>
        </p:nvSpPr>
        <p:spPr>
          <a:xfrm>
            <a:off x="640639" y="442923"/>
            <a:ext cx="8270800" cy="900148"/>
          </a:xfrm>
        </p:spPr>
        <p:txBody>
          <a:bodyPr>
            <a:noAutofit/>
          </a:bodyPr>
          <a:lstStyle/>
          <a:p>
            <a:r>
              <a:rPr lang="cs-CZ" sz="4000" dirty="0" smtClean="0">
                <a:effectLst>
                  <a:outerShdw blurRad="38100" dist="38100" dir="2700000" algn="tl">
                    <a:srgbClr val="C0C0C0"/>
                  </a:outerShdw>
                </a:effectLst>
                <a:latin typeface="Arial Narrow" pitchFamily="34" charset="0"/>
                <a:cs typeface="Arial" pitchFamily="34" charset="0"/>
              </a:rPr>
              <a:t>MELAMINE CRISIS: Risk </a:t>
            </a:r>
            <a:r>
              <a:rPr lang="cs-CZ" sz="4000" dirty="0" err="1" smtClean="0">
                <a:effectLst>
                  <a:outerShdw blurRad="38100" dist="38100" dir="2700000" algn="tl">
                    <a:srgbClr val="C0C0C0"/>
                  </a:outerShdw>
                </a:effectLst>
                <a:latin typeface="Arial Narrow" pitchFamily="34" charset="0"/>
                <a:cs typeface="Arial" pitchFamily="34" charset="0"/>
              </a:rPr>
              <a:t>assessment</a:t>
            </a:r>
            <a:endParaRPr lang="en-GB" sz="4000" dirty="0">
              <a:effectLst>
                <a:outerShdw blurRad="38100" dist="38100" dir="2700000" algn="tl">
                  <a:srgbClr val="C0C0C0"/>
                </a:outerShdw>
              </a:effectLst>
              <a:latin typeface="Arial Narrow" pitchFamily="34" charset="0"/>
              <a:cs typeface="Arial" pitchFamily="34" charset="0"/>
            </a:endParaRPr>
          </a:p>
        </p:txBody>
      </p:sp>
      <p:sp>
        <p:nvSpPr>
          <p:cNvPr id="7" name="10 Marcador de contenido"/>
          <p:cNvSpPr txBox="1">
            <a:spLocks/>
          </p:cNvSpPr>
          <p:nvPr/>
        </p:nvSpPr>
        <p:spPr>
          <a:xfrm>
            <a:off x="3563938" y="1687513"/>
            <a:ext cx="5400675" cy="4622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E93C09"/>
              </a:buClr>
              <a:buSzPct val="12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E93C09"/>
              </a:buClr>
              <a:buSzPct val="134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93C09"/>
              </a:buClr>
              <a:buFont typeface="Symbol" panose="05050102010706020507"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8912" indent="-320040">
              <a:spcBef>
                <a:spcPts val="0"/>
              </a:spcBef>
              <a:buFont typeface="Wingdings 2"/>
              <a:buChar char=""/>
              <a:defRPr/>
            </a:pPr>
            <a:r>
              <a:rPr lang="en-US" sz="2400" b="1" dirty="0" smtClean="0"/>
              <a:t>For adults</a:t>
            </a:r>
            <a:r>
              <a:rPr lang="en-US" sz="2400" dirty="0" smtClean="0"/>
              <a:t>, estimated exposure from “baseline” levels of melamine, defined as levels in food that do not result from adulteration or misuse from all sources, has been estimated to be up to </a:t>
            </a:r>
            <a:r>
              <a:rPr lang="en-US" sz="2400" b="1" dirty="0" smtClean="0"/>
              <a:t>13 </a:t>
            </a:r>
            <a:r>
              <a:rPr lang="en-US" sz="2400" b="1" dirty="0" err="1" smtClean="0"/>
              <a:t>μg</a:t>
            </a:r>
            <a:r>
              <a:rPr lang="en-US" sz="2400" b="1" dirty="0" smtClean="0"/>
              <a:t>/kg body weight per day</a:t>
            </a:r>
            <a:r>
              <a:rPr lang="en-US" sz="2400" dirty="0" smtClean="0"/>
              <a:t>.</a:t>
            </a:r>
          </a:p>
          <a:p>
            <a:pPr marL="438912" indent="-320040">
              <a:spcBef>
                <a:spcPts val="0"/>
              </a:spcBef>
              <a:buFont typeface="Wingdings 2"/>
              <a:buChar char=""/>
              <a:defRPr/>
            </a:pPr>
            <a:endParaRPr lang="cs-CZ" sz="2400" dirty="0" smtClean="0"/>
          </a:p>
          <a:p>
            <a:pPr marL="438912" indent="-320040">
              <a:spcBef>
                <a:spcPts val="0"/>
              </a:spcBef>
              <a:buFont typeface="Wingdings 2"/>
              <a:buChar char=""/>
              <a:defRPr/>
            </a:pPr>
            <a:endParaRPr lang="en-US" sz="2400" dirty="0" smtClean="0"/>
          </a:p>
          <a:p>
            <a:pPr marL="438912" indent="-320040">
              <a:spcBef>
                <a:spcPts val="0"/>
              </a:spcBef>
              <a:buFont typeface="Wingdings 2"/>
              <a:buChar char=""/>
              <a:defRPr/>
            </a:pPr>
            <a:r>
              <a:rPr lang="en-US" sz="2400" dirty="0" smtClean="0"/>
              <a:t>For comparison, estimated </a:t>
            </a:r>
            <a:r>
              <a:rPr lang="en-US" sz="2400" b="1" dirty="0" smtClean="0"/>
              <a:t>exposure of infants in China </a:t>
            </a:r>
            <a:r>
              <a:rPr lang="en-US" sz="2400" dirty="0" smtClean="0"/>
              <a:t>to adulterated infant formula, at median levels of the most affected brand, ranged from </a:t>
            </a:r>
            <a:r>
              <a:rPr lang="en-US" sz="2400" b="1" dirty="0" smtClean="0"/>
              <a:t>8.6 to 23.4 mg/kg body weight per day</a:t>
            </a:r>
            <a:r>
              <a:rPr lang="en-US" sz="2400" dirty="0" smtClean="0"/>
              <a:t>. </a:t>
            </a:r>
          </a:p>
          <a:p>
            <a:pPr marL="438912" indent="-320040">
              <a:spcBef>
                <a:spcPts val="0"/>
              </a:spcBef>
              <a:buFont typeface="Wingdings 2"/>
              <a:buChar char=""/>
              <a:defRPr/>
            </a:pPr>
            <a:endParaRPr lang="es-ES" sz="2400" dirty="0"/>
          </a:p>
        </p:txBody>
      </p:sp>
      <p:pic>
        <p:nvPicPr>
          <p:cNvPr id="8" name="Picture 2"/>
          <p:cNvPicPr>
            <a:picLocks noChangeAspect="1" noChangeArrowheads="1"/>
          </p:cNvPicPr>
          <p:nvPr/>
        </p:nvPicPr>
        <p:blipFill>
          <a:blip r:embed="rId4" cstate="print"/>
          <a:srcRect/>
          <a:stretch>
            <a:fillRect/>
          </a:stretch>
        </p:blipFill>
        <p:spPr>
          <a:xfrm>
            <a:off x="468313" y="4434960"/>
            <a:ext cx="2879725" cy="1524000"/>
          </a:xfrm>
          <a:prstGeom prst="rect">
            <a:avLst/>
          </a:prstGeom>
          <a:noFill/>
        </p:spPr>
      </p:pic>
      <p:pic>
        <p:nvPicPr>
          <p:cNvPr id="9" name="Picture 3"/>
          <p:cNvPicPr>
            <a:picLocks noChangeAspect="1" noChangeArrowheads="1"/>
          </p:cNvPicPr>
          <p:nvPr/>
        </p:nvPicPr>
        <p:blipFill>
          <a:blip r:embed="rId5" cstate="print"/>
          <a:srcRect/>
          <a:stretch>
            <a:fillRect/>
          </a:stretch>
        </p:blipFill>
        <p:spPr bwMode="auto">
          <a:xfrm>
            <a:off x="479425" y="1773238"/>
            <a:ext cx="2857500" cy="2143125"/>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193502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custDataLst>
              <p:tags r:id="rId2"/>
            </p:custDataLst>
          </p:nvPr>
        </p:nvSpPr>
        <p:spPr>
          <a:xfrm>
            <a:off x="640639" y="442923"/>
            <a:ext cx="8270800" cy="900148"/>
          </a:xfrm>
        </p:spPr>
        <p:txBody>
          <a:bodyPr>
            <a:noAutofit/>
          </a:bodyPr>
          <a:lstStyle/>
          <a:p>
            <a:r>
              <a:rPr lang="cs-CZ" sz="4000" dirty="0" smtClean="0">
                <a:effectLst>
                  <a:outerShdw blurRad="38100" dist="38100" dir="2700000" algn="tl">
                    <a:srgbClr val="C0C0C0"/>
                  </a:outerShdw>
                </a:effectLst>
                <a:latin typeface="Arial Narrow" pitchFamily="34" charset="0"/>
                <a:cs typeface="Arial" pitchFamily="34" charset="0"/>
              </a:rPr>
              <a:t>FOOD FRAUD: </a:t>
            </a:r>
            <a:r>
              <a:rPr lang="cs-CZ" sz="4000" dirty="0" err="1" smtClean="0">
                <a:effectLst>
                  <a:outerShdw blurRad="38100" dist="38100" dir="2700000" algn="tl">
                    <a:srgbClr val="C0C0C0"/>
                  </a:outerShdw>
                </a:effectLst>
                <a:latin typeface="Arial Narrow" pitchFamily="34" charset="0"/>
                <a:cs typeface="Arial" pitchFamily="34" charset="0"/>
              </a:rPr>
              <a:t>Other</a:t>
            </a:r>
            <a:r>
              <a:rPr lang="cs-CZ" sz="4000" dirty="0" smtClean="0">
                <a:effectLst>
                  <a:outerShdw blurRad="38100" dist="38100" dir="2700000" algn="tl">
                    <a:srgbClr val="C0C0C0"/>
                  </a:outerShdw>
                </a:effectLst>
                <a:latin typeface="Arial Narrow" pitchFamily="34" charset="0"/>
                <a:cs typeface="Arial" pitchFamily="34" charset="0"/>
              </a:rPr>
              <a:t> food </a:t>
            </a:r>
            <a:r>
              <a:rPr lang="cs-CZ" sz="4000" dirty="0" err="1" smtClean="0">
                <a:effectLst>
                  <a:outerShdw blurRad="38100" dist="38100" dir="2700000" algn="tl">
                    <a:srgbClr val="C0C0C0"/>
                  </a:outerShdw>
                </a:effectLst>
                <a:latin typeface="Arial Narrow" pitchFamily="34" charset="0"/>
                <a:cs typeface="Arial" pitchFamily="34" charset="0"/>
              </a:rPr>
              <a:t>safety</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risks</a:t>
            </a:r>
            <a:endParaRPr lang="en-GB" sz="4000" dirty="0">
              <a:effectLst>
                <a:outerShdw blurRad="38100" dist="38100" dir="2700000" algn="tl">
                  <a:srgbClr val="C0C0C0"/>
                </a:outerShdw>
              </a:effectLst>
              <a:latin typeface="Arial Narrow" pitchFamily="34" charset="0"/>
              <a:cs typeface="Arial" pitchFamily="34" charset="0"/>
            </a:endParaRPr>
          </a:p>
        </p:txBody>
      </p:sp>
      <p:sp>
        <p:nvSpPr>
          <p:cNvPr id="7" name="10 Marcador de contenido"/>
          <p:cNvSpPr txBox="1">
            <a:spLocks/>
          </p:cNvSpPr>
          <p:nvPr/>
        </p:nvSpPr>
        <p:spPr>
          <a:xfrm>
            <a:off x="606982" y="1571358"/>
            <a:ext cx="6815096" cy="4622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E93C09"/>
              </a:buClr>
              <a:buSzPct val="12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E93C09"/>
              </a:buClr>
              <a:buSzPct val="134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93C09"/>
              </a:buClr>
              <a:buFont typeface="Symbol" panose="05050102010706020507"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8912" indent="-320040">
              <a:spcBef>
                <a:spcPts val="0"/>
              </a:spcBef>
              <a:spcAft>
                <a:spcPts val="1200"/>
              </a:spcAft>
              <a:buFont typeface="Wingdings 2"/>
              <a:buChar char=""/>
              <a:defRPr/>
            </a:pPr>
            <a:r>
              <a:rPr lang="cs-CZ" b="1" dirty="0" smtClean="0"/>
              <a:t>Food </a:t>
            </a:r>
            <a:r>
              <a:rPr lang="cs-CZ" b="1" dirty="0" err="1" smtClean="0"/>
              <a:t>supplements</a:t>
            </a:r>
            <a:endParaRPr lang="cs-CZ" b="1" dirty="0" smtClean="0"/>
          </a:p>
          <a:p>
            <a:pPr marL="438912" indent="-320040">
              <a:spcBef>
                <a:spcPts val="0"/>
              </a:spcBef>
              <a:spcAft>
                <a:spcPts val="1200"/>
              </a:spcAft>
              <a:buFont typeface="Wingdings 2"/>
              <a:buChar char=""/>
              <a:defRPr/>
            </a:pPr>
            <a:r>
              <a:rPr lang="cs-CZ" b="1" dirty="0" err="1" smtClean="0"/>
              <a:t>Allergens</a:t>
            </a:r>
            <a:r>
              <a:rPr lang="cs-CZ" b="1" dirty="0" smtClean="0"/>
              <a:t> </a:t>
            </a:r>
            <a:r>
              <a:rPr lang="cs-CZ" dirty="0" smtClean="0"/>
              <a:t>(intolerance </a:t>
            </a:r>
            <a:r>
              <a:rPr lang="cs-CZ" dirty="0" err="1" smtClean="0"/>
              <a:t>of</a:t>
            </a:r>
            <a:r>
              <a:rPr lang="cs-CZ" dirty="0" smtClean="0"/>
              <a:t> </a:t>
            </a:r>
            <a:r>
              <a:rPr lang="cs-CZ" dirty="0" err="1" smtClean="0"/>
              <a:t>lactose</a:t>
            </a:r>
            <a:r>
              <a:rPr lang="cs-CZ" dirty="0" smtClean="0"/>
              <a:t>, </a:t>
            </a:r>
            <a:r>
              <a:rPr lang="cs-CZ" dirty="0" err="1" smtClean="0"/>
              <a:t>soya</a:t>
            </a:r>
            <a:r>
              <a:rPr lang="cs-CZ" dirty="0" smtClean="0"/>
              <a:t>, gluten - </a:t>
            </a:r>
            <a:r>
              <a:rPr lang="cs-CZ" dirty="0" err="1" smtClean="0"/>
              <a:t>celiac</a:t>
            </a:r>
            <a:r>
              <a:rPr lang="cs-CZ" dirty="0" smtClean="0"/>
              <a:t> </a:t>
            </a:r>
            <a:r>
              <a:rPr lang="cs-CZ" dirty="0" err="1" smtClean="0"/>
              <a:t>disease</a:t>
            </a:r>
            <a:r>
              <a:rPr lang="cs-CZ" dirty="0" smtClean="0"/>
              <a:t>, …) </a:t>
            </a:r>
          </a:p>
          <a:p>
            <a:pPr marL="438912" indent="-320040">
              <a:spcBef>
                <a:spcPts val="0"/>
              </a:spcBef>
              <a:spcAft>
                <a:spcPts val="1200"/>
              </a:spcAft>
              <a:buFont typeface="Wingdings 2"/>
              <a:buChar char=""/>
              <a:defRPr/>
            </a:pPr>
            <a:r>
              <a:rPr lang="cs-CZ" b="1" dirty="0" smtClean="0"/>
              <a:t>Spirit </a:t>
            </a:r>
            <a:r>
              <a:rPr lang="cs-CZ" b="1" dirty="0" err="1" smtClean="0"/>
              <a:t>drinks</a:t>
            </a:r>
            <a:r>
              <a:rPr lang="cs-CZ" b="1" dirty="0" smtClean="0"/>
              <a:t> </a:t>
            </a:r>
            <a:r>
              <a:rPr lang="cs-CZ" dirty="0" smtClean="0"/>
              <a:t>(</a:t>
            </a:r>
            <a:r>
              <a:rPr lang="cs-CZ" dirty="0" err="1" smtClean="0"/>
              <a:t>methanol</a:t>
            </a:r>
            <a:r>
              <a:rPr lang="cs-CZ" dirty="0" smtClean="0"/>
              <a:t>)</a:t>
            </a:r>
          </a:p>
          <a:p>
            <a:pPr marL="438912" indent="-320040">
              <a:spcBef>
                <a:spcPts val="0"/>
              </a:spcBef>
              <a:spcAft>
                <a:spcPts val="1200"/>
              </a:spcAft>
              <a:buFont typeface="Wingdings 2"/>
              <a:buChar char=""/>
              <a:defRPr/>
            </a:pPr>
            <a:r>
              <a:rPr lang="cs-CZ" b="1" dirty="0" err="1" smtClean="0"/>
              <a:t>Sudan</a:t>
            </a:r>
            <a:r>
              <a:rPr lang="cs-CZ" b="1" dirty="0" smtClean="0"/>
              <a:t> </a:t>
            </a:r>
            <a:r>
              <a:rPr lang="cs-CZ" b="1" dirty="0" err="1" smtClean="0"/>
              <a:t>dyes</a:t>
            </a:r>
            <a:endParaRPr lang="cs-CZ" b="1" dirty="0" smtClean="0"/>
          </a:p>
          <a:p>
            <a:pPr marL="438912" indent="-320040">
              <a:spcBef>
                <a:spcPts val="0"/>
              </a:spcBef>
              <a:spcAft>
                <a:spcPts val="1200"/>
              </a:spcAft>
              <a:buFont typeface="Wingdings 2"/>
              <a:buChar char=""/>
              <a:defRPr/>
            </a:pPr>
            <a:r>
              <a:rPr lang="cs-CZ" b="1" dirty="0" smtClean="0"/>
              <a:t>… </a:t>
            </a:r>
            <a:r>
              <a:rPr lang="cs-CZ" dirty="0" smtClean="0"/>
              <a:t>(</a:t>
            </a:r>
            <a:r>
              <a:rPr lang="cs-CZ" dirty="0" err="1" smtClean="0"/>
              <a:t>microbial</a:t>
            </a:r>
            <a:r>
              <a:rPr lang="cs-CZ" dirty="0" smtClean="0"/>
              <a:t> </a:t>
            </a:r>
            <a:r>
              <a:rPr lang="cs-CZ" dirty="0" err="1" smtClean="0"/>
              <a:t>contamination</a:t>
            </a:r>
            <a:r>
              <a:rPr lang="cs-CZ" dirty="0" smtClean="0"/>
              <a:t>, pesticide </a:t>
            </a:r>
            <a:r>
              <a:rPr lang="cs-CZ" dirty="0" err="1" smtClean="0"/>
              <a:t>residues</a:t>
            </a:r>
            <a:r>
              <a:rPr lang="cs-CZ" dirty="0" smtClean="0"/>
              <a:t>, </a:t>
            </a:r>
            <a:r>
              <a:rPr lang="cs-CZ" dirty="0" err="1" smtClean="0"/>
              <a:t>mycotoxins</a:t>
            </a:r>
            <a:r>
              <a:rPr lang="cs-CZ" dirty="0" smtClean="0"/>
              <a:t>, </a:t>
            </a:r>
            <a:r>
              <a:rPr lang="cs-CZ" dirty="0" err="1" smtClean="0"/>
              <a:t>hormones</a:t>
            </a:r>
            <a:r>
              <a:rPr lang="cs-CZ" dirty="0" smtClean="0"/>
              <a:t>, </a:t>
            </a:r>
            <a:r>
              <a:rPr lang="cs-CZ" dirty="0" err="1" smtClean="0"/>
              <a:t>drugs</a:t>
            </a:r>
            <a:r>
              <a:rPr lang="cs-CZ" dirty="0" smtClean="0"/>
              <a:t>, …)</a:t>
            </a:r>
          </a:p>
        </p:txBody>
      </p:sp>
      <p:pic>
        <p:nvPicPr>
          <p:cNvPr id="6" name="Picture 2"/>
          <p:cNvPicPr>
            <a:picLocks noChangeAspect="1" noChangeArrowheads="1"/>
          </p:cNvPicPr>
          <p:nvPr/>
        </p:nvPicPr>
        <p:blipFill>
          <a:blip r:embed="rId4" cstate="print"/>
          <a:srcRect/>
          <a:stretch>
            <a:fillRect/>
          </a:stretch>
        </p:blipFill>
        <p:spPr bwMode="auto">
          <a:xfrm>
            <a:off x="7046290" y="1571358"/>
            <a:ext cx="1728192" cy="1278210"/>
          </a:xfrm>
          <a:prstGeom prst="rect">
            <a:avLst/>
          </a:prstGeom>
          <a:noFill/>
          <a:ln w="9525">
            <a:noFill/>
            <a:miter lim="800000"/>
            <a:headEnd/>
            <a:tailEnd/>
          </a:ln>
        </p:spPr>
      </p:pic>
      <p:pic>
        <p:nvPicPr>
          <p:cNvPr id="10" name="Picture 2"/>
          <p:cNvPicPr>
            <a:picLocks noChangeAspect="1" noChangeArrowheads="1"/>
          </p:cNvPicPr>
          <p:nvPr/>
        </p:nvPicPr>
        <p:blipFill>
          <a:blip r:embed="rId5" cstate="print"/>
          <a:srcRect/>
          <a:stretch>
            <a:fillRect/>
          </a:stretch>
        </p:blipFill>
        <p:spPr bwMode="auto">
          <a:xfrm>
            <a:off x="7585247" y="3466230"/>
            <a:ext cx="1189235" cy="1735162"/>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6498587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 y="1821177"/>
            <a:ext cx="9144001" cy="132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ts val="600"/>
              </a:spcBef>
              <a:buFontTx/>
              <a:buNone/>
            </a:pPr>
            <a:r>
              <a:rPr lang="en-US" altLang="cs-CZ" sz="4000" b="1" dirty="0" smtClean="0">
                <a:latin typeface="Arial Black" pitchFamily="34" charset="0"/>
              </a:rPr>
              <a:t>Thank you </a:t>
            </a:r>
          </a:p>
          <a:p>
            <a:pPr algn="ctr" eaLnBrk="1" hangingPunct="1">
              <a:spcBef>
                <a:spcPts val="0"/>
              </a:spcBef>
              <a:buFontTx/>
              <a:buNone/>
            </a:pPr>
            <a:r>
              <a:rPr lang="en-US" altLang="cs-CZ" sz="4000" b="1" dirty="0" smtClean="0">
                <a:latin typeface="Arial Black" pitchFamily="34" charset="0"/>
              </a:rPr>
              <a:t>for your kind attention</a:t>
            </a:r>
            <a:r>
              <a:rPr lang="cs-CZ" altLang="cs-CZ" sz="4000" b="1" dirty="0" smtClean="0">
                <a:latin typeface="Arial Black" pitchFamily="34" charset="0"/>
              </a:rPr>
              <a:t> !</a:t>
            </a:r>
          </a:p>
        </p:txBody>
      </p:sp>
      <p:sp>
        <p:nvSpPr>
          <p:cNvPr id="7" name="Text Box 8"/>
          <p:cNvSpPr txBox="1">
            <a:spLocks noChangeArrowheads="1"/>
          </p:cNvSpPr>
          <p:nvPr/>
        </p:nvSpPr>
        <p:spPr bwMode="auto">
          <a:xfrm>
            <a:off x="-26634" y="4472278"/>
            <a:ext cx="914400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spcAft>
                <a:spcPts val="1200"/>
              </a:spcAft>
              <a:buFontTx/>
              <a:buNone/>
            </a:pPr>
            <a:r>
              <a:rPr lang="cs-CZ" altLang="cs-CZ" sz="2400" b="1" dirty="0" smtClean="0">
                <a:latin typeface="Arial" charset="0"/>
              </a:rPr>
              <a:t>jana.hajslova@vscht.cz</a:t>
            </a:r>
          </a:p>
          <a:p>
            <a:pPr algn="ctr" eaLnBrk="1" hangingPunct="1">
              <a:spcBef>
                <a:spcPct val="0"/>
              </a:spcBef>
              <a:spcAft>
                <a:spcPts val="1200"/>
              </a:spcAft>
              <a:buFontTx/>
              <a:buNone/>
            </a:pPr>
            <a:r>
              <a:rPr lang="cs-CZ" altLang="cs-CZ" sz="2400" b="1" dirty="0" smtClean="0">
                <a:latin typeface="Arial" charset="0"/>
              </a:rPr>
              <a:t>monika.tomaniova@vscht.cz </a:t>
            </a:r>
            <a:endParaRPr lang="cs-CZ" altLang="cs-CZ" sz="2400" b="1" dirty="0">
              <a:latin typeface="Arial" charset="0"/>
            </a:endParaRPr>
          </a:p>
          <a:p>
            <a:pPr algn="ctr" eaLnBrk="1" hangingPunct="1">
              <a:spcBef>
                <a:spcPct val="0"/>
              </a:spcBef>
              <a:spcAft>
                <a:spcPts val="1200"/>
              </a:spcAft>
              <a:buFontTx/>
              <a:buNone/>
            </a:pPr>
            <a:endParaRPr lang="cs-CZ" altLang="cs-CZ" sz="1000" b="1" dirty="0" smtClean="0">
              <a:latin typeface="Arial" charset="0"/>
            </a:endParaRPr>
          </a:p>
        </p:txBody>
      </p:sp>
    </p:spTree>
    <p:custDataLst>
      <p:tags r:id="rId1"/>
    </p:custDataLst>
    <p:extLst>
      <p:ext uri="{BB962C8B-B14F-4D97-AF65-F5344CB8AC3E}">
        <p14:creationId xmlns:p14="http://schemas.microsoft.com/office/powerpoint/2010/main" val="8545522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en-GB" sz="4000" dirty="0">
                <a:effectLst>
                  <a:outerShdw blurRad="38100" dist="38100" dir="2700000" algn="tl">
                    <a:srgbClr val="C0C0C0"/>
                  </a:outerShdw>
                </a:effectLst>
                <a:latin typeface="Arial Narrow" pitchFamily="34" charset="0"/>
                <a:cs typeface="Arial" pitchFamily="34" charset="0"/>
              </a:rPr>
              <a:t>Involvement in international projects</a:t>
            </a:r>
            <a:endParaRPr lang="cs-CZ" sz="4000" dirty="0">
              <a:effectLst>
                <a:outerShdw blurRad="38100" dist="38100" dir="2700000" algn="tl">
                  <a:srgbClr val="C0C0C0"/>
                </a:outerShdw>
              </a:effectLst>
              <a:latin typeface="Arial Narrow" pitchFamily="34" charset="0"/>
              <a:cs typeface="Arial" pitchFamily="34" charset="0"/>
            </a:endParaRPr>
          </a:p>
        </p:txBody>
      </p:sp>
      <p:pic>
        <p:nvPicPr>
          <p:cNvPr id="4" name="Picture 16" descr="5thfr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819" y="1996590"/>
            <a:ext cx="1323603" cy="1323605"/>
          </a:xfrm>
          <a:prstGeom prst="rect">
            <a:avLst/>
          </a:prstGeom>
          <a:solidFill>
            <a:schemeClr val="bg1"/>
          </a:solidFill>
          <a:ln w="38100">
            <a:solidFill>
              <a:srgbClr val="0070C0"/>
            </a:solidFill>
            <a:miter lim="800000"/>
            <a:headEnd/>
            <a:tailEnd/>
          </a:ln>
        </p:spPr>
      </p:pic>
      <p:pic>
        <p:nvPicPr>
          <p:cNvPr id="6" name="Picture 13" descr="6f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4805" y="1996220"/>
            <a:ext cx="1296003" cy="132397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3276" y="1996219"/>
            <a:ext cx="1323975" cy="132397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84805" y="5492861"/>
            <a:ext cx="3730268" cy="66794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1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95008" y="4025671"/>
            <a:ext cx="3240129" cy="86969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70621" y="3982225"/>
            <a:ext cx="1804271" cy="913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descr="horizon-202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33883" y="2077119"/>
            <a:ext cx="2080344" cy="1162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0620966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délník 19"/>
          <p:cNvSpPr>
            <a:spLocks noChangeArrowheads="1"/>
          </p:cNvSpPr>
          <p:nvPr/>
        </p:nvSpPr>
        <p:spPr bwMode="auto">
          <a:xfrm>
            <a:off x="2411413" y="908050"/>
            <a:ext cx="6732587" cy="591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cs-CZ" sz="1600" b="1" dirty="0">
                <a:solidFill>
                  <a:srgbClr val="C00000"/>
                </a:solidFill>
              </a:rPr>
              <a:t>TRUEFOOD</a:t>
            </a:r>
            <a:r>
              <a:rPr lang="cs-CZ" altLang="cs-CZ" sz="1600" b="1" dirty="0">
                <a:solidFill>
                  <a:srgbClr val="C00000"/>
                </a:solidFill>
              </a:rPr>
              <a:t>:</a:t>
            </a:r>
            <a:r>
              <a:rPr lang="en-US" altLang="cs-CZ" sz="1600" b="1" dirty="0">
                <a:solidFill>
                  <a:srgbClr val="C00000"/>
                </a:solidFill>
              </a:rPr>
              <a:t> </a:t>
            </a:r>
            <a:r>
              <a:rPr lang="en-US" altLang="cs-CZ" sz="1600" b="1" dirty="0"/>
              <a:t>Traditional United Europe Food</a:t>
            </a:r>
            <a:endParaRPr lang="cs-CZ" altLang="cs-CZ" sz="1600" b="1" dirty="0"/>
          </a:p>
          <a:p>
            <a:pPr eaLnBrk="1" hangingPunct="1">
              <a:spcBef>
                <a:spcPct val="0"/>
              </a:spcBef>
              <a:buFontTx/>
              <a:buNone/>
            </a:pPr>
            <a:r>
              <a:rPr lang="en-US" altLang="cs-CZ" sz="1600" dirty="0"/>
              <a:t>Hazardous chemical contaminants in traditional foods (control of mycotoxins during the production of traditional fermented food, processing contaminants – acrylamide and furans) </a:t>
            </a:r>
          </a:p>
          <a:p>
            <a:pPr eaLnBrk="1" hangingPunct="1">
              <a:spcBef>
                <a:spcPct val="0"/>
              </a:spcBef>
              <a:buFontTx/>
              <a:buNone/>
            </a:pPr>
            <a:endParaRPr lang="cs-CZ" altLang="cs-CZ" sz="700" dirty="0"/>
          </a:p>
          <a:p>
            <a:pPr eaLnBrk="1" hangingPunct="1">
              <a:spcBef>
                <a:spcPct val="0"/>
              </a:spcBef>
              <a:buFontTx/>
              <a:buNone/>
            </a:pPr>
            <a:r>
              <a:rPr lang="en-US" altLang="cs-CZ" sz="1600" b="1" dirty="0">
                <a:solidFill>
                  <a:srgbClr val="C00000"/>
                </a:solidFill>
              </a:rPr>
              <a:t>BIOCOP</a:t>
            </a:r>
            <a:r>
              <a:rPr lang="cs-CZ" altLang="cs-CZ" sz="1600" b="1" dirty="0">
                <a:solidFill>
                  <a:srgbClr val="C00000"/>
                </a:solidFill>
              </a:rPr>
              <a:t>:</a:t>
            </a:r>
            <a:r>
              <a:rPr lang="en-US" altLang="cs-CZ" sz="1600" b="1" dirty="0">
                <a:solidFill>
                  <a:srgbClr val="C00000"/>
                </a:solidFill>
              </a:rPr>
              <a:t> </a:t>
            </a:r>
            <a:r>
              <a:rPr lang="en-US" altLang="cs-CZ" sz="1600" b="1" dirty="0"/>
              <a:t>New technologies to screen multiple chemical contaminants in foods</a:t>
            </a:r>
            <a:endParaRPr lang="cs-CZ" altLang="cs-CZ" sz="1600" b="1" dirty="0"/>
          </a:p>
          <a:p>
            <a:pPr eaLnBrk="1" hangingPunct="1">
              <a:spcBef>
                <a:spcPct val="0"/>
              </a:spcBef>
              <a:buFontTx/>
              <a:buNone/>
            </a:pPr>
            <a:r>
              <a:rPr lang="en-US" altLang="cs-CZ" sz="1600" dirty="0"/>
              <a:t>Development and validation of progressive analytical techniques for pesticides, environmental contaminants and natural toxins </a:t>
            </a:r>
          </a:p>
          <a:p>
            <a:pPr eaLnBrk="1" hangingPunct="1">
              <a:spcBef>
                <a:spcPct val="0"/>
              </a:spcBef>
              <a:buFontTx/>
              <a:buNone/>
            </a:pPr>
            <a:endParaRPr lang="cs-CZ" altLang="cs-CZ" sz="700" dirty="0"/>
          </a:p>
          <a:p>
            <a:pPr eaLnBrk="1" hangingPunct="1">
              <a:spcBef>
                <a:spcPct val="0"/>
              </a:spcBef>
              <a:buFontTx/>
              <a:buNone/>
            </a:pPr>
            <a:r>
              <a:rPr lang="en-US" altLang="cs-CZ" sz="1600" b="1" dirty="0">
                <a:solidFill>
                  <a:srgbClr val="C00000"/>
                </a:solidFill>
              </a:rPr>
              <a:t>TRACE</a:t>
            </a:r>
            <a:r>
              <a:rPr lang="cs-CZ" altLang="cs-CZ" sz="1600" b="1" dirty="0">
                <a:solidFill>
                  <a:srgbClr val="C00000"/>
                </a:solidFill>
              </a:rPr>
              <a:t>:</a:t>
            </a:r>
            <a:r>
              <a:rPr lang="en-US" altLang="cs-CZ" sz="1600" b="1" dirty="0">
                <a:solidFill>
                  <a:srgbClr val="C00000"/>
                </a:solidFill>
              </a:rPr>
              <a:t> </a:t>
            </a:r>
            <a:r>
              <a:rPr lang="en-US" altLang="cs-CZ" sz="1600" b="1" dirty="0"/>
              <a:t>Tracing food commodities in Europe</a:t>
            </a:r>
            <a:endParaRPr lang="cs-CZ" altLang="cs-CZ" sz="1600" b="1" dirty="0"/>
          </a:p>
          <a:p>
            <a:pPr eaLnBrk="1" hangingPunct="1">
              <a:spcBef>
                <a:spcPct val="0"/>
              </a:spcBef>
              <a:buFontTx/>
              <a:buNone/>
            </a:pPr>
            <a:r>
              <a:rPr lang="en-US" altLang="cs-CZ" sz="1600" dirty="0"/>
              <a:t>Food authenticity – rapid and profiling methods, training and dissemination of knowledge </a:t>
            </a:r>
          </a:p>
          <a:p>
            <a:pPr eaLnBrk="1" hangingPunct="1">
              <a:spcBef>
                <a:spcPct val="0"/>
              </a:spcBef>
              <a:buFontTx/>
              <a:buNone/>
            </a:pPr>
            <a:endParaRPr lang="cs-CZ" altLang="cs-CZ" sz="700" dirty="0"/>
          </a:p>
          <a:p>
            <a:pPr eaLnBrk="1" hangingPunct="1">
              <a:spcBef>
                <a:spcPct val="0"/>
              </a:spcBef>
              <a:buFontTx/>
              <a:buNone/>
            </a:pPr>
            <a:r>
              <a:rPr lang="en-US" altLang="cs-CZ" sz="1600" b="1" dirty="0">
                <a:solidFill>
                  <a:srgbClr val="C00000"/>
                </a:solidFill>
              </a:rPr>
              <a:t>Quality Low Input Food</a:t>
            </a:r>
            <a:r>
              <a:rPr lang="cs-CZ" altLang="cs-CZ" sz="1600" b="1" dirty="0">
                <a:solidFill>
                  <a:srgbClr val="C00000"/>
                </a:solidFill>
              </a:rPr>
              <a:t>:</a:t>
            </a:r>
            <a:r>
              <a:rPr lang="en-US" altLang="cs-CZ" sz="1600" b="1" dirty="0">
                <a:solidFill>
                  <a:srgbClr val="C00000"/>
                </a:solidFill>
              </a:rPr>
              <a:t> </a:t>
            </a:r>
            <a:endParaRPr lang="cs-CZ" altLang="cs-CZ" sz="1600" b="1" dirty="0">
              <a:solidFill>
                <a:srgbClr val="C00000"/>
              </a:solidFill>
            </a:endParaRPr>
          </a:p>
          <a:p>
            <a:pPr eaLnBrk="1" hangingPunct="1">
              <a:spcBef>
                <a:spcPct val="0"/>
              </a:spcBef>
              <a:buFontTx/>
              <a:buNone/>
            </a:pPr>
            <a:r>
              <a:rPr lang="en-US" altLang="cs-CZ" sz="1600" dirty="0"/>
              <a:t>Effect of crop management practices – organic, “low input” and conventional – the influence on the composition and quality of foods </a:t>
            </a:r>
          </a:p>
          <a:p>
            <a:pPr eaLnBrk="1" hangingPunct="1">
              <a:spcBef>
                <a:spcPct val="0"/>
              </a:spcBef>
              <a:buFontTx/>
              <a:buNone/>
            </a:pPr>
            <a:endParaRPr lang="cs-CZ" altLang="cs-CZ" sz="700" dirty="0"/>
          </a:p>
          <a:p>
            <a:pPr eaLnBrk="1" hangingPunct="1">
              <a:spcBef>
                <a:spcPct val="0"/>
              </a:spcBef>
              <a:buFontTx/>
              <a:buNone/>
            </a:pPr>
            <a:r>
              <a:rPr lang="en-US" altLang="cs-CZ" sz="1600" b="1" dirty="0">
                <a:solidFill>
                  <a:srgbClr val="C00000"/>
                </a:solidFill>
              </a:rPr>
              <a:t>HEATOX</a:t>
            </a:r>
            <a:r>
              <a:rPr lang="cs-CZ" altLang="cs-CZ" sz="1600" b="1" dirty="0">
                <a:solidFill>
                  <a:srgbClr val="C00000"/>
                </a:solidFill>
              </a:rPr>
              <a:t>:</a:t>
            </a:r>
            <a:r>
              <a:rPr lang="en-US" altLang="cs-CZ" sz="1600" b="1" dirty="0">
                <a:solidFill>
                  <a:srgbClr val="C00000"/>
                </a:solidFill>
              </a:rPr>
              <a:t> </a:t>
            </a:r>
            <a:r>
              <a:rPr lang="en-US" altLang="cs-CZ" sz="1600" b="1" dirty="0"/>
              <a:t>Heat generated food toxicants</a:t>
            </a:r>
            <a:endParaRPr lang="cs-CZ" altLang="cs-CZ" sz="1600" b="1" dirty="0"/>
          </a:p>
          <a:p>
            <a:pPr eaLnBrk="1" hangingPunct="1">
              <a:spcBef>
                <a:spcPct val="0"/>
              </a:spcBef>
              <a:buFontTx/>
              <a:buNone/>
            </a:pPr>
            <a:r>
              <a:rPr lang="en-US" altLang="cs-CZ" sz="1600" dirty="0"/>
              <a:t>Exploration of acrylamide formation and reducing its levels in processed food </a:t>
            </a:r>
          </a:p>
          <a:p>
            <a:pPr eaLnBrk="1" hangingPunct="1">
              <a:spcBef>
                <a:spcPct val="0"/>
              </a:spcBef>
              <a:buFontTx/>
              <a:buNone/>
            </a:pPr>
            <a:endParaRPr lang="cs-CZ" altLang="cs-CZ" sz="700" dirty="0"/>
          </a:p>
          <a:p>
            <a:pPr eaLnBrk="1" hangingPunct="1">
              <a:spcBef>
                <a:spcPct val="0"/>
              </a:spcBef>
              <a:buFontTx/>
              <a:buNone/>
            </a:pPr>
            <a:r>
              <a:rPr lang="en-US" altLang="cs-CZ" sz="1600" b="1" dirty="0">
                <a:solidFill>
                  <a:srgbClr val="C00000"/>
                </a:solidFill>
              </a:rPr>
              <a:t>STAMPS</a:t>
            </a:r>
            <a:r>
              <a:rPr lang="cs-CZ" altLang="cs-CZ" sz="1600" b="1" dirty="0">
                <a:solidFill>
                  <a:srgbClr val="C00000"/>
                </a:solidFill>
              </a:rPr>
              <a:t>:</a:t>
            </a:r>
            <a:r>
              <a:rPr lang="en-US" altLang="cs-CZ" sz="1600" b="1" dirty="0">
                <a:solidFill>
                  <a:srgbClr val="C00000"/>
                </a:solidFill>
              </a:rPr>
              <a:t> </a:t>
            </a:r>
            <a:r>
              <a:rPr lang="en-US" altLang="cs-CZ" sz="1600" b="1" dirty="0"/>
              <a:t>Standardized passive samplers</a:t>
            </a:r>
            <a:endParaRPr lang="cs-CZ" altLang="cs-CZ" sz="1600" b="1" dirty="0"/>
          </a:p>
          <a:p>
            <a:pPr eaLnBrk="1" hangingPunct="1">
              <a:spcBef>
                <a:spcPct val="0"/>
              </a:spcBef>
              <a:buFontTx/>
              <a:buNone/>
            </a:pPr>
            <a:r>
              <a:rPr lang="en-US" altLang="cs-CZ" sz="1600" dirty="0"/>
              <a:t>Sampling and determination of priority pollutants in surface waters – bioavailable fraction </a:t>
            </a:r>
          </a:p>
          <a:p>
            <a:pPr eaLnBrk="1" hangingPunct="1">
              <a:spcBef>
                <a:spcPct val="0"/>
              </a:spcBef>
              <a:buFontTx/>
              <a:buNone/>
            </a:pPr>
            <a:endParaRPr lang="cs-CZ" altLang="cs-CZ" sz="700" dirty="0"/>
          </a:p>
          <a:p>
            <a:pPr eaLnBrk="1" hangingPunct="1">
              <a:spcBef>
                <a:spcPct val="0"/>
              </a:spcBef>
              <a:buFontTx/>
              <a:buNone/>
            </a:pPr>
            <a:r>
              <a:rPr lang="en-US" altLang="cs-CZ" sz="1600" b="1" dirty="0">
                <a:solidFill>
                  <a:srgbClr val="C00000"/>
                </a:solidFill>
              </a:rPr>
              <a:t>FIRE</a:t>
            </a:r>
            <a:r>
              <a:rPr lang="cs-CZ" altLang="cs-CZ" sz="1600" b="1" dirty="0">
                <a:solidFill>
                  <a:srgbClr val="C00000"/>
                </a:solidFill>
              </a:rPr>
              <a:t>:</a:t>
            </a:r>
          </a:p>
          <a:p>
            <a:pPr eaLnBrk="1" hangingPunct="1">
              <a:spcBef>
                <a:spcPct val="0"/>
              </a:spcBef>
              <a:buFontTx/>
              <a:buNone/>
            </a:pPr>
            <a:r>
              <a:rPr lang="en-US" altLang="cs-CZ" sz="1600" dirty="0"/>
              <a:t>Brominated flame retardants – integrated risk assessment for endocrine effects Assessment of contamination levels, analytical techniques </a:t>
            </a:r>
          </a:p>
        </p:txBody>
      </p:sp>
      <p:sp>
        <p:nvSpPr>
          <p:cNvPr id="9" name="Text Box 17"/>
          <p:cNvSpPr txBox="1">
            <a:spLocks noChangeArrowheads="1"/>
          </p:cNvSpPr>
          <p:nvPr/>
        </p:nvSpPr>
        <p:spPr bwMode="auto">
          <a:xfrm>
            <a:off x="395288" y="292223"/>
            <a:ext cx="9072625" cy="707886"/>
          </a:xfrm>
          <a:prstGeom prst="rect">
            <a:avLst/>
          </a:prstGeom>
          <a:noFill/>
          <a:ln w="12700">
            <a:noFill/>
            <a:miter lim="800000"/>
            <a:headEnd type="none" w="sm" len="sm"/>
            <a:tailEnd type="none" w="sm" len="sm"/>
          </a:ln>
        </p:spPr>
        <p:txBody>
          <a:bodyPr>
            <a:spAutoFit/>
          </a:bodyPr>
          <a:lstStyle/>
          <a:p>
            <a:pPr fontAlgn="auto">
              <a:spcBef>
                <a:spcPct val="50000"/>
              </a:spcBef>
              <a:spcAft>
                <a:spcPts val="0"/>
              </a:spcAft>
              <a:defRPr/>
            </a:pPr>
            <a:r>
              <a:rPr lang="cs-CZ" sz="4000">
                <a:ln w="10160">
                  <a:solidFill>
                    <a:schemeClr val="accent1"/>
                  </a:solidFill>
                  <a:prstDash val="solid"/>
                </a:ln>
                <a:solidFill>
                  <a:srgbClr val="FFFFFF"/>
                </a:solidFill>
                <a:effectLst>
                  <a:outerShdw blurRad="38100" dist="32000" dir="5400000" algn="tl">
                    <a:srgbClr val="000000">
                      <a:alpha val="30000"/>
                    </a:srgbClr>
                  </a:outerShdw>
                </a:effectLst>
                <a:latin typeface="Arial Black" pitchFamily="34" charset="0"/>
                <a:ea typeface="ＭＳ Ｐゴシック" pitchFamily="34" charset="-128"/>
                <a:cs typeface="+mn-cs"/>
              </a:rPr>
              <a:t> </a:t>
            </a:r>
            <a:r>
              <a:rPr lang="cs-CZ" sz="3600" b="1">
                <a:effectLst>
                  <a:outerShdw blurRad="38100" dist="38100" dir="2700000" algn="tl">
                    <a:srgbClr val="C0C0C0"/>
                  </a:outerShdw>
                </a:effectLst>
                <a:latin typeface="Arial Narrow" pitchFamily="34" charset="0"/>
                <a:cs typeface="Arial" pitchFamily="34" charset="0"/>
              </a:rPr>
              <a:t>FP</a:t>
            </a:r>
            <a:r>
              <a:rPr lang="en-US" sz="3600" b="1">
                <a:effectLst>
                  <a:outerShdw blurRad="38100" dist="38100" dir="2700000" algn="tl">
                    <a:srgbClr val="C0C0C0"/>
                  </a:outerShdw>
                </a:effectLst>
                <a:latin typeface="Arial Narrow" pitchFamily="34" charset="0"/>
                <a:cs typeface="Arial" pitchFamily="34" charset="0"/>
              </a:rPr>
              <a:t>5 &amp; </a:t>
            </a:r>
            <a:r>
              <a:rPr lang="cs-CZ" sz="3600" b="1">
                <a:effectLst>
                  <a:outerShdw blurRad="38100" dist="38100" dir="2700000" algn="tl">
                    <a:srgbClr val="C0C0C0"/>
                  </a:outerShdw>
                </a:effectLst>
                <a:latin typeface="Arial Narrow" pitchFamily="34" charset="0"/>
                <a:cs typeface="Arial" pitchFamily="34" charset="0"/>
              </a:rPr>
              <a:t>6 projects</a:t>
            </a:r>
            <a:endParaRPr lang="cs-CZ" sz="3600" b="1" dirty="0">
              <a:effectLst>
                <a:outerShdw blurRad="38100" dist="38100" dir="2700000" algn="tl">
                  <a:srgbClr val="C0C0C0"/>
                </a:outerShdw>
              </a:effectLst>
              <a:latin typeface="Arial Narrow" pitchFamily="34" charset="0"/>
              <a:cs typeface="Arial" pitchFamily="34" charset="0"/>
            </a:endParaRPr>
          </a:p>
        </p:txBody>
      </p:sp>
      <p:pic>
        <p:nvPicPr>
          <p:cNvPr id="1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175" y="908050"/>
            <a:ext cx="1392238"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Boicop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2060575"/>
            <a:ext cx="1150938"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logo_Trace_full_colo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2625" y="3003550"/>
            <a:ext cx="17287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625" y="3822700"/>
            <a:ext cx="165735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188" y="4573588"/>
            <a:ext cx="17287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188" y="6021388"/>
            <a:ext cx="143827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6" descr="5thfr2">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363" y="5156200"/>
            <a:ext cx="661987" cy="661988"/>
          </a:xfrm>
          <a:prstGeom prst="rect">
            <a:avLst/>
          </a:prstGeom>
          <a:solidFill>
            <a:schemeClr val="bg1"/>
          </a:solidFill>
          <a:ln w="38100">
            <a:solidFill>
              <a:srgbClr val="0070C0"/>
            </a:solidFill>
            <a:miter lim="800000"/>
            <a:headEnd/>
            <a:tailEnd/>
          </a:ln>
        </p:spPr>
      </p:pic>
      <p:pic>
        <p:nvPicPr>
          <p:cNvPr id="17" name="Picture 13" descr="6fp"/>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6363" y="1000125"/>
            <a:ext cx="661987" cy="67627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87450" y="5126038"/>
            <a:ext cx="8191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502792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68413"/>
            <a:ext cx="1323975" cy="132397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6088" y="461963"/>
            <a:ext cx="6122987" cy="552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8663" y="6096000"/>
            <a:ext cx="72707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bdélník 26"/>
          <p:cNvSpPr>
            <a:spLocks noChangeArrowheads="1"/>
          </p:cNvSpPr>
          <p:nvPr/>
        </p:nvSpPr>
        <p:spPr bwMode="auto">
          <a:xfrm>
            <a:off x="4643438" y="6035675"/>
            <a:ext cx="4572000"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cs-CZ" altLang="cs-CZ" sz="1600" b="1" dirty="0" err="1">
                <a:solidFill>
                  <a:srgbClr val="FF0000"/>
                </a:solidFill>
              </a:rPr>
              <a:t>AuthenticFood</a:t>
            </a:r>
            <a:r>
              <a:rPr lang="cs-CZ" altLang="cs-CZ" sz="1600" b="1" dirty="0">
                <a:solidFill>
                  <a:srgbClr val="FF0000"/>
                </a:solidFill>
              </a:rPr>
              <a:t> </a:t>
            </a:r>
            <a:r>
              <a:rPr lang="en-US" altLang="cs-CZ" sz="1500" b="1" dirty="0"/>
              <a:t>(</a:t>
            </a:r>
            <a:r>
              <a:rPr lang="cs-CZ" altLang="cs-CZ" sz="1500" b="1" dirty="0"/>
              <a:t>CORE ORGANIC II</a:t>
            </a:r>
            <a:r>
              <a:rPr lang="en-US" altLang="cs-CZ" sz="1500" b="1" dirty="0"/>
              <a:t>) Fast methods for authentication of organic plant based foods</a:t>
            </a:r>
          </a:p>
        </p:txBody>
      </p:sp>
      <p:pic>
        <p:nvPicPr>
          <p:cNvPr id="24" name="Picture 3"/>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375" y="3284538"/>
            <a:ext cx="1143000"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17"/>
          <p:cNvSpPr txBox="1">
            <a:spLocks noChangeArrowheads="1"/>
          </p:cNvSpPr>
          <p:nvPr/>
        </p:nvSpPr>
        <p:spPr bwMode="auto">
          <a:xfrm>
            <a:off x="395289" y="292223"/>
            <a:ext cx="8748712" cy="707886"/>
          </a:xfrm>
          <a:prstGeom prst="rect">
            <a:avLst/>
          </a:prstGeom>
          <a:noFill/>
          <a:ln w="12700">
            <a:noFill/>
            <a:miter lim="800000"/>
            <a:headEnd type="none" w="sm" len="sm"/>
            <a:tailEnd type="none" w="sm" len="sm"/>
          </a:ln>
        </p:spPr>
        <p:txBody>
          <a:bodyPr wrap="square">
            <a:spAutoFit/>
          </a:bodyPr>
          <a:lstStyle/>
          <a:p>
            <a:pPr fontAlgn="auto">
              <a:spcBef>
                <a:spcPct val="50000"/>
              </a:spcBef>
              <a:spcAft>
                <a:spcPts val="0"/>
              </a:spcAft>
              <a:defRPr/>
            </a:pPr>
            <a:r>
              <a:rPr lang="cs-CZ" sz="4000" dirty="0">
                <a:ln w="10160">
                  <a:solidFill>
                    <a:schemeClr val="accent1"/>
                  </a:solidFill>
                  <a:prstDash val="solid"/>
                </a:ln>
                <a:solidFill>
                  <a:srgbClr val="FFFFFF"/>
                </a:solidFill>
                <a:effectLst>
                  <a:outerShdw blurRad="38100" dist="32000" dir="5400000" algn="tl">
                    <a:srgbClr val="000000">
                      <a:alpha val="30000"/>
                    </a:srgbClr>
                  </a:outerShdw>
                </a:effectLst>
                <a:latin typeface="Arial Black" pitchFamily="34" charset="0"/>
                <a:ea typeface="ＭＳ Ｐゴシック" pitchFamily="34" charset="-128"/>
                <a:cs typeface="+mn-cs"/>
              </a:rPr>
              <a:t> </a:t>
            </a:r>
            <a:r>
              <a:rPr lang="cs-CZ" sz="3600" b="1" dirty="0">
                <a:effectLst>
                  <a:outerShdw blurRad="38100" dist="38100" dir="2700000" algn="tl">
                    <a:srgbClr val="C0C0C0"/>
                  </a:outerShdw>
                </a:effectLst>
                <a:latin typeface="Arial Narrow" pitchFamily="34" charset="0"/>
                <a:cs typeface="Arial" pitchFamily="34" charset="0"/>
              </a:rPr>
              <a:t>FP</a:t>
            </a:r>
            <a:r>
              <a:rPr lang="en-US" sz="3600" b="1" dirty="0">
                <a:effectLst>
                  <a:outerShdw blurRad="38100" dist="38100" dir="2700000" algn="tl">
                    <a:srgbClr val="C0C0C0"/>
                  </a:outerShdw>
                </a:effectLst>
                <a:latin typeface="Arial Narrow" pitchFamily="34" charset="0"/>
                <a:cs typeface="Arial" pitchFamily="34" charset="0"/>
              </a:rPr>
              <a:t>7</a:t>
            </a:r>
            <a:r>
              <a:rPr lang="cs-CZ" sz="3600" b="1" dirty="0">
                <a:effectLst>
                  <a:outerShdw blurRad="38100" dist="38100" dir="2700000" algn="tl">
                    <a:srgbClr val="C0C0C0"/>
                  </a:outerShdw>
                </a:effectLst>
                <a:latin typeface="Arial Narrow" pitchFamily="34" charset="0"/>
                <a:cs typeface="Arial" pitchFamily="34" charset="0"/>
              </a:rPr>
              <a:t> </a:t>
            </a:r>
            <a:r>
              <a:rPr lang="cs-CZ" sz="3600" b="1" dirty="0" err="1">
                <a:effectLst>
                  <a:outerShdw blurRad="38100" dist="38100" dir="2700000" algn="tl">
                    <a:srgbClr val="C0C0C0"/>
                  </a:outerShdw>
                </a:effectLst>
                <a:latin typeface="Arial Narrow" pitchFamily="34" charset="0"/>
                <a:cs typeface="Arial" pitchFamily="34" charset="0"/>
              </a:rPr>
              <a:t>projects</a:t>
            </a:r>
            <a:endParaRPr lang="cs-CZ" sz="3600" b="1" dirty="0">
              <a:effectLst>
                <a:outerShdw blurRad="38100" dist="38100" dir="2700000" algn="tl">
                  <a:srgbClr val="C0C0C0"/>
                </a:outerShdw>
              </a:effectLst>
              <a:latin typeface="Arial Narrow" pitchFamily="34" charset="0"/>
              <a:cs typeface="Arial" pitchFamily="34" charset="0"/>
            </a:endParaRPr>
          </a:p>
        </p:txBody>
      </p:sp>
      <p:sp>
        <p:nvSpPr>
          <p:cNvPr id="26" name="Obdélník 1"/>
          <p:cNvSpPr>
            <a:spLocks noChangeArrowheads="1"/>
          </p:cNvSpPr>
          <p:nvPr/>
        </p:nvSpPr>
        <p:spPr bwMode="auto">
          <a:xfrm>
            <a:off x="-36513" y="4249738"/>
            <a:ext cx="294005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altLang="cs-CZ" sz="1600" b="1" dirty="0">
                <a:solidFill>
                  <a:srgbClr val="FF0000"/>
                </a:solidFill>
              </a:rPr>
              <a:t>FoodIntegrity</a:t>
            </a:r>
            <a:r>
              <a:rPr lang="en-GB" altLang="cs-CZ" sz="1600" b="1" dirty="0"/>
              <a:t> </a:t>
            </a:r>
            <a:r>
              <a:rPr lang="en-GB" altLang="cs-CZ" sz="1600" dirty="0"/>
              <a:t>(FP7–613688–CP)</a:t>
            </a:r>
            <a:endParaRPr lang="cs-CZ" altLang="cs-CZ" sz="1600" dirty="0"/>
          </a:p>
          <a:p>
            <a:pPr eaLnBrk="1" hangingPunct="1">
              <a:spcBef>
                <a:spcPct val="0"/>
              </a:spcBef>
              <a:buFontTx/>
              <a:buNone/>
            </a:pPr>
            <a:r>
              <a:rPr lang="en-GB" altLang="cs-CZ" sz="1600" dirty="0"/>
              <a:t>Ensuring the Integrity of the European food chain</a:t>
            </a:r>
            <a:endParaRPr lang="cs-CZ" altLang="cs-CZ" sz="1600" dirty="0"/>
          </a:p>
        </p:txBody>
      </p:sp>
    </p:spTree>
    <p:custDataLst>
      <p:tags r:id="rId1"/>
    </p:custDataLst>
    <p:extLst>
      <p:ext uri="{BB962C8B-B14F-4D97-AF65-F5344CB8AC3E}">
        <p14:creationId xmlns:p14="http://schemas.microsoft.com/office/powerpoint/2010/main" val="1838586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7"/>
          <p:cNvSpPr txBox="1">
            <a:spLocks noChangeArrowheads="1"/>
          </p:cNvSpPr>
          <p:nvPr/>
        </p:nvSpPr>
        <p:spPr bwMode="auto">
          <a:xfrm>
            <a:off x="395289" y="292223"/>
            <a:ext cx="8748712" cy="707886"/>
          </a:xfrm>
          <a:prstGeom prst="rect">
            <a:avLst/>
          </a:prstGeom>
          <a:noFill/>
          <a:ln w="12700">
            <a:noFill/>
            <a:miter lim="800000"/>
            <a:headEnd type="none" w="sm" len="sm"/>
            <a:tailEnd type="none" w="sm" len="sm"/>
          </a:ln>
        </p:spPr>
        <p:txBody>
          <a:bodyPr wrap="square">
            <a:spAutoFit/>
          </a:bodyPr>
          <a:lstStyle/>
          <a:p>
            <a:pPr fontAlgn="auto">
              <a:spcBef>
                <a:spcPct val="50000"/>
              </a:spcBef>
              <a:spcAft>
                <a:spcPts val="0"/>
              </a:spcAft>
              <a:defRPr/>
            </a:pPr>
            <a:r>
              <a:rPr lang="cs-CZ" sz="4000" dirty="0">
                <a:ln w="10160">
                  <a:solidFill>
                    <a:schemeClr val="accent1"/>
                  </a:solidFill>
                  <a:prstDash val="solid"/>
                </a:ln>
                <a:solidFill>
                  <a:srgbClr val="FFFFFF"/>
                </a:solidFill>
                <a:effectLst>
                  <a:outerShdw blurRad="38100" dist="32000" dir="5400000" algn="tl">
                    <a:srgbClr val="000000">
                      <a:alpha val="30000"/>
                    </a:srgbClr>
                  </a:outerShdw>
                </a:effectLst>
                <a:latin typeface="Arial Black" pitchFamily="34" charset="0"/>
                <a:ea typeface="ＭＳ Ｐゴシック" pitchFamily="34" charset="-128"/>
                <a:cs typeface="+mn-cs"/>
              </a:rPr>
              <a:t> </a:t>
            </a:r>
            <a:r>
              <a:rPr lang="cs-CZ" sz="3600" b="1" dirty="0" smtClean="0">
                <a:effectLst>
                  <a:outerShdw blurRad="38100" dist="38100" dir="2700000" algn="tl">
                    <a:srgbClr val="C0C0C0"/>
                  </a:outerShdw>
                </a:effectLst>
                <a:latin typeface="Arial Narrow" pitchFamily="34" charset="0"/>
                <a:cs typeface="Arial" pitchFamily="34" charset="0"/>
              </a:rPr>
              <a:t>H2020 </a:t>
            </a:r>
            <a:r>
              <a:rPr lang="cs-CZ" sz="3600" b="1" dirty="0" err="1" smtClean="0">
                <a:effectLst>
                  <a:outerShdw blurRad="38100" dist="38100" dir="2700000" algn="tl">
                    <a:srgbClr val="C0C0C0"/>
                  </a:outerShdw>
                </a:effectLst>
                <a:latin typeface="Arial Narrow" pitchFamily="34" charset="0"/>
                <a:cs typeface="Arial" pitchFamily="34" charset="0"/>
              </a:rPr>
              <a:t>projects</a:t>
            </a:r>
            <a:endParaRPr lang="cs-CZ" sz="3600" b="1" dirty="0">
              <a:effectLst>
                <a:outerShdw blurRad="38100" dist="38100" dir="2700000" algn="tl">
                  <a:srgbClr val="C0C0C0"/>
                </a:outerShdw>
              </a:effectLst>
              <a:latin typeface="Arial Narrow" pitchFamily="34" charset="0"/>
              <a:cs typeface="Arial" pitchFamily="34" charset="0"/>
            </a:endParaRPr>
          </a:p>
        </p:txBody>
      </p:sp>
      <p:sp>
        <p:nvSpPr>
          <p:cNvPr id="10" name="Obdélník 23"/>
          <p:cNvSpPr>
            <a:spLocks noChangeArrowheads="1"/>
          </p:cNvSpPr>
          <p:nvPr/>
        </p:nvSpPr>
        <p:spPr bwMode="auto">
          <a:xfrm>
            <a:off x="263314" y="1525172"/>
            <a:ext cx="384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eaLnBrk="1" hangingPunct="1">
              <a:spcBef>
                <a:spcPct val="0"/>
              </a:spcBef>
              <a:buFontTx/>
              <a:buNone/>
            </a:pPr>
            <a:fld id="{9A0FD376-B3A1-4B1E-B39D-3AF6B2D1FE9A}" type="slidenum">
              <a:rPr lang="cs-CZ" altLang="cs-CZ" sz="1400"/>
              <a:pPr algn="r" eaLnBrk="1" hangingPunct="1">
                <a:spcBef>
                  <a:spcPct val="0"/>
                </a:spcBef>
                <a:buFontTx/>
                <a:buNone/>
              </a:pPr>
              <a:t>7</a:t>
            </a:fld>
            <a:endParaRPr lang="cs-CZ" altLang="cs-CZ" sz="1400"/>
          </a:p>
        </p:txBody>
      </p:sp>
      <p:sp>
        <p:nvSpPr>
          <p:cNvPr id="11" name="Obdélník 10"/>
          <p:cNvSpPr/>
          <p:nvPr/>
        </p:nvSpPr>
        <p:spPr>
          <a:xfrm>
            <a:off x="4667620" y="1470632"/>
            <a:ext cx="4572000" cy="584775"/>
          </a:xfrm>
          <a:prstGeom prst="rect">
            <a:avLst/>
          </a:prstGeom>
        </p:spPr>
        <p:txBody>
          <a:bodyPr>
            <a:spAutoFit/>
          </a:bodyPr>
          <a:lstStyle/>
          <a:p>
            <a:r>
              <a:rPr lang="en-GB" sz="1600" b="1" dirty="0" smtClean="0">
                <a:solidFill>
                  <a:srgbClr val="FF0000"/>
                </a:solidFill>
              </a:rPr>
              <a:t>Authent-Net</a:t>
            </a:r>
            <a:r>
              <a:rPr lang="cs-CZ" sz="1600" b="1" dirty="0" smtClean="0">
                <a:solidFill>
                  <a:srgbClr val="FF0000"/>
                </a:solidFill>
              </a:rPr>
              <a:t> </a:t>
            </a:r>
            <a:r>
              <a:rPr lang="cs-CZ" sz="1600" dirty="0"/>
              <a:t>(H2020-SFS-2015-1-696371</a:t>
            </a:r>
            <a:r>
              <a:rPr lang="cs-CZ" sz="1600" dirty="0" smtClean="0"/>
              <a:t>)</a:t>
            </a:r>
          </a:p>
          <a:p>
            <a:r>
              <a:rPr lang="en-GB" sz="1600" b="1" dirty="0" smtClean="0"/>
              <a:t>Food </a:t>
            </a:r>
            <a:r>
              <a:rPr lang="en-GB" sz="1600" b="1" dirty="0"/>
              <a:t>Authenticity Research Network</a:t>
            </a:r>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514" y="1375448"/>
            <a:ext cx="2135458" cy="91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descr="AUthent_N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1137" y="1470632"/>
            <a:ext cx="1586491" cy="591717"/>
          </a:xfrm>
          <a:prstGeom prst="rect">
            <a:avLst/>
          </a:prstGeom>
          <a:solidFill>
            <a:schemeClr val="bg1"/>
          </a:solidFill>
          <a:ln>
            <a:noFill/>
          </a:ln>
        </p:spPr>
      </p:pic>
      <p:pic>
        <p:nvPicPr>
          <p:cNvPr id="12290" name="Picture 2" descr="MultiCoop_logo_bold"/>
          <p:cNvPicPr>
            <a:picLocks noChangeAspect="1" noChangeArrowheads="1"/>
          </p:cNvPicPr>
          <p:nvPr/>
        </p:nvPicPr>
        <p:blipFill>
          <a:blip r:embed="rId5">
            <a:extLst>
              <a:ext uri="{28A0092B-C50C-407E-A947-70E740481C1C}">
                <a14:useLocalDpi xmlns:a14="http://schemas.microsoft.com/office/drawing/2010/main" val="0"/>
              </a:ext>
            </a:extLst>
          </a:blip>
          <a:srcRect l="9415" b="19421"/>
          <a:stretch>
            <a:fillRect/>
          </a:stretch>
        </p:blipFill>
        <p:spPr bwMode="auto">
          <a:xfrm>
            <a:off x="2913669" y="2287003"/>
            <a:ext cx="1523959" cy="56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bdélník 2"/>
          <p:cNvSpPr/>
          <p:nvPr/>
        </p:nvSpPr>
        <p:spPr>
          <a:xfrm>
            <a:off x="4667620" y="2338410"/>
            <a:ext cx="4143871" cy="1323439"/>
          </a:xfrm>
          <a:prstGeom prst="rect">
            <a:avLst/>
          </a:prstGeom>
        </p:spPr>
        <p:txBody>
          <a:bodyPr wrap="square">
            <a:spAutoFit/>
          </a:bodyPr>
          <a:lstStyle/>
          <a:p>
            <a:r>
              <a:rPr lang="en-GB" sz="1600" b="1" dirty="0" err="1">
                <a:solidFill>
                  <a:srgbClr val="FF0000"/>
                </a:solidFill>
              </a:rPr>
              <a:t>MultiCoop</a:t>
            </a:r>
            <a:r>
              <a:rPr lang="en-GB" sz="1600" dirty="0"/>
              <a:t> (H2020-TWINN-2015-692195)</a:t>
            </a:r>
          </a:p>
          <a:p>
            <a:r>
              <a:rPr lang="en-GB" sz="1600" b="1" dirty="0"/>
              <a:t>Multidisciplinary approach to strengthen cooperation and establish novel platform for comprehensive assessment of food and feed safety</a:t>
            </a:r>
          </a:p>
        </p:txBody>
      </p:sp>
      <p:pic>
        <p:nvPicPr>
          <p:cNvPr id="1229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9557" y="3709108"/>
            <a:ext cx="1966817" cy="7764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bdélník 3"/>
          <p:cNvSpPr/>
          <p:nvPr/>
        </p:nvSpPr>
        <p:spPr>
          <a:xfrm>
            <a:off x="4667620" y="3732399"/>
            <a:ext cx="4143871" cy="830997"/>
          </a:xfrm>
          <a:prstGeom prst="rect">
            <a:avLst/>
          </a:prstGeom>
        </p:spPr>
        <p:txBody>
          <a:bodyPr wrap="square">
            <a:spAutoFit/>
          </a:bodyPr>
          <a:lstStyle/>
          <a:p>
            <a:r>
              <a:rPr lang="cs-CZ" sz="1600" b="1" dirty="0" err="1">
                <a:solidFill>
                  <a:srgbClr val="FF0000"/>
                </a:solidFill>
              </a:rPr>
              <a:t>FoodSmartphone</a:t>
            </a:r>
            <a:r>
              <a:rPr lang="cs-CZ" sz="1600" b="1" dirty="0" smtClean="0"/>
              <a:t> </a:t>
            </a:r>
            <a:r>
              <a:rPr lang="cs-CZ" sz="1600" dirty="0" smtClean="0"/>
              <a:t>(</a:t>
            </a:r>
            <a:r>
              <a:rPr lang="en-US" sz="1600" dirty="0" smtClean="0"/>
              <a:t>H2020-MSCA-ITN-2016</a:t>
            </a:r>
            <a:r>
              <a:rPr lang="cs-CZ" sz="1600" dirty="0" smtClean="0"/>
              <a:t>)</a:t>
            </a:r>
          </a:p>
          <a:p>
            <a:r>
              <a:rPr lang="cs-CZ" sz="1600" b="1" dirty="0" err="1"/>
              <a:t>Smartphone</a:t>
            </a:r>
            <a:r>
              <a:rPr lang="cs-CZ" sz="1600" b="1" dirty="0"/>
              <a:t> </a:t>
            </a:r>
            <a:r>
              <a:rPr lang="cs-CZ" sz="1600" b="1" dirty="0" err="1"/>
              <a:t>analyzers</a:t>
            </a:r>
            <a:r>
              <a:rPr lang="cs-CZ" sz="1600" b="1" dirty="0"/>
              <a:t> </a:t>
            </a:r>
            <a:r>
              <a:rPr lang="cs-CZ" sz="1600" b="1" dirty="0" err="1"/>
              <a:t>for</a:t>
            </a:r>
            <a:r>
              <a:rPr lang="cs-CZ" sz="1600" b="1" dirty="0"/>
              <a:t> on-</a:t>
            </a:r>
            <a:r>
              <a:rPr lang="cs-CZ" sz="1600" b="1" dirty="0" err="1"/>
              <a:t>site</a:t>
            </a:r>
            <a:r>
              <a:rPr lang="cs-CZ" sz="1600" b="1" dirty="0"/>
              <a:t> </a:t>
            </a:r>
            <a:r>
              <a:rPr lang="cs-CZ" sz="1600" b="1" dirty="0" err="1"/>
              <a:t>testing</a:t>
            </a:r>
            <a:r>
              <a:rPr lang="cs-CZ" sz="1600" b="1" dirty="0"/>
              <a:t> </a:t>
            </a:r>
            <a:r>
              <a:rPr lang="cs-CZ" sz="1600" b="1" dirty="0" err="1"/>
              <a:t>of</a:t>
            </a:r>
            <a:r>
              <a:rPr lang="cs-CZ" sz="1600" b="1" dirty="0"/>
              <a:t> food </a:t>
            </a:r>
            <a:r>
              <a:rPr lang="cs-CZ" sz="1600" b="1" dirty="0" err="1"/>
              <a:t>quality</a:t>
            </a:r>
            <a:r>
              <a:rPr lang="cs-CZ" sz="1600" b="1" dirty="0"/>
              <a:t> and </a:t>
            </a:r>
            <a:r>
              <a:rPr lang="cs-CZ" sz="1600" b="1" dirty="0" err="1"/>
              <a:t>safety</a:t>
            </a:r>
            <a:endParaRPr lang="en-GB" sz="1600" b="1" dirty="0"/>
          </a:p>
        </p:txBody>
      </p:sp>
      <p:sp>
        <p:nvSpPr>
          <p:cNvPr id="5" name="TextovéPole 4"/>
          <p:cNvSpPr txBox="1"/>
          <p:nvPr/>
        </p:nvSpPr>
        <p:spPr>
          <a:xfrm>
            <a:off x="4667620" y="4779230"/>
            <a:ext cx="4184350" cy="1569660"/>
          </a:xfrm>
          <a:prstGeom prst="rect">
            <a:avLst/>
          </a:prstGeom>
          <a:noFill/>
        </p:spPr>
        <p:txBody>
          <a:bodyPr wrap="square" rtlCol="0">
            <a:spAutoFit/>
          </a:bodyPr>
          <a:lstStyle/>
          <a:p>
            <a:r>
              <a:rPr lang="cs-CZ" sz="1600" b="1" dirty="0" err="1">
                <a:solidFill>
                  <a:srgbClr val="FF0000"/>
                </a:solidFill>
              </a:rPr>
              <a:t>Other</a:t>
            </a:r>
            <a:r>
              <a:rPr lang="cs-CZ" sz="1600" b="1" dirty="0">
                <a:solidFill>
                  <a:srgbClr val="FF0000"/>
                </a:solidFill>
              </a:rPr>
              <a:t> </a:t>
            </a:r>
            <a:r>
              <a:rPr lang="cs-CZ" sz="1600" b="1" dirty="0" err="1">
                <a:solidFill>
                  <a:srgbClr val="FF0000"/>
                </a:solidFill>
              </a:rPr>
              <a:t>project</a:t>
            </a:r>
            <a:r>
              <a:rPr lang="cs-CZ" sz="1600" b="1" dirty="0">
                <a:solidFill>
                  <a:srgbClr val="FF0000"/>
                </a:solidFill>
              </a:rPr>
              <a:t> </a:t>
            </a:r>
            <a:r>
              <a:rPr lang="cs-CZ" sz="1600" b="1" dirty="0" err="1">
                <a:solidFill>
                  <a:srgbClr val="FF0000"/>
                </a:solidFill>
              </a:rPr>
              <a:t>proposals</a:t>
            </a:r>
            <a:r>
              <a:rPr lang="cs-CZ" sz="1600" b="1" dirty="0">
                <a:solidFill>
                  <a:srgbClr val="FF0000"/>
                </a:solidFill>
              </a:rPr>
              <a:t> in </a:t>
            </a:r>
            <a:r>
              <a:rPr lang="cs-CZ" sz="1600" b="1" dirty="0" err="1">
                <a:solidFill>
                  <a:srgbClr val="FF0000"/>
                </a:solidFill>
              </a:rPr>
              <a:t>preparation</a:t>
            </a:r>
            <a:endParaRPr lang="cs-CZ" sz="1600" b="1" dirty="0">
              <a:solidFill>
                <a:srgbClr val="FF0000"/>
              </a:solidFill>
            </a:endParaRPr>
          </a:p>
          <a:p>
            <a:r>
              <a:rPr lang="cs-CZ" sz="1600" dirty="0" err="1" smtClean="0"/>
              <a:t>e.g</a:t>
            </a:r>
            <a:r>
              <a:rPr lang="cs-CZ" sz="1600" dirty="0" smtClean="0"/>
              <a:t>. </a:t>
            </a:r>
            <a:r>
              <a:rPr lang="en-GB" sz="1600" dirty="0" smtClean="0"/>
              <a:t>H2020-SFS-2016-2017 </a:t>
            </a:r>
            <a:r>
              <a:rPr lang="en-GB" sz="1600" dirty="0"/>
              <a:t>(</a:t>
            </a:r>
            <a:r>
              <a:rPr lang="en-GB" sz="1600" b="1" dirty="0"/>
              <a:t>Sustainable Food Security – Resilient and resource-efficient value chains</a:t>
            </a:r>
            <a:r>
              <a:rPr lang="cs-CZ" sz="1600" dirty="0" smtClean="0"/>
              <a:t>)</a:t>
            </a:r>
          </a:p>
          <a:p>
            <a:r>
              <a:rPr lang="en-GB" sz="1600" i="1" dirty="0" smtClean="0"/>
              <a:t>Delivering </a:t>
            </a:r>
            <a:r>
              <a:rPr lang="en-GB" sz="1600" i="1" dirty="0"/>
              <a:t>an Effective, Resilient and Sustainable EU-China Food Safety Partnership </a:t>
            </a:r>
            <a:endParaRPr lang="en-GB" sz="1600" dirty="0"/>
          </a:p>
        </p:txBody>
      </p:sp>
    </p:spTree>
    <p:custDataLst>
      <p:tags r:id="rId1"/>
    </p:custDataLst>
    <p:extLst>
      <p:ext uri="{BB962C8B-B14F-4D97-AF65-F5344CB8AC3E}">
        <p14:creationId xmlns:p14="http://schemas.microsoft.com/office/powerpoint/2010/main" val="12902870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9" descr="F:\A_PROJEKTY_NANOLYSE\Newsletter\Newsletter no .1\MAPA_project partners_siz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808" y="1996055"/>
            <a:ext cx="3683000"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ek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12" y="2257425"/>
            <a:ext cx="32289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2"/>
          <p:cNvGrpSpPr>
            <a:grpSpLocks/>
          </p:cNvGrpSpPr>
          <p:nvPr/>
        </p:nvGrpSpPr>
        <p:grpSpPr bwMode="auto">
          <a:xfrm>
            <a:off x="2784547" y="3805238"/>
            <a:ext cx="4692650" cy="3052762"/>
            <a:chOff x="395672" y="1197004"/>
            <a:chExt cx="8363052" cy="5040276"/>
          </a:xfrm>
        </p:grpSpPr>
        <p:grpSp>
          <p:nvGrpSpPr>
            <p:cNvPr id="9" name="Group 60"/>
            <p:cNvGrpSpPr>
              <a:grpSpLocks/>
            </p:cNvGrpSpPr>
            <p:nvPr/>
          </p:nvGrpSpPr>
          <p:grpSpPr bwMode="auto">
            <a:xfrm>
              <a:off x="1685104" y="1646937"/>
              <a:ext cx="5623424" cy="4193213"/>
              <a:chOff x="1547664" y="1692000"/>
              <a:chExt cx="5623424" cy="4193213"/>
            </a:xfrm>
          </p:grpSpPr>
          <p:sp>
            <p:nvSpPr>
              <p:cNvPr id="59" name="Oval 61"/>
              <p:cNvSpPr/>
              <p:nvPr/>
            </p:nvSpPr>
            <p:spPr>
              <a:xfrm>
                <a:off x="1835696" y="1989240"/>
                <a:ext cx="5040000" cy="3600000"/>
              </a:xfrm>
              <a:prstGeom prst="ellipse">
                <a:avLst/>
              </a:prstGeom>
              <a:blipFill dpi="0" rotWithShape="1">
                <a:blip r:embed="rId5"/>
                <a:srcRect/>
                <a:stretch>
                  <a:fillRect l="-60000" t="-10000" r="-15000" b="-50000"/>
                </a:stretch>
              </a:blipFill>
              <a:ln w="12700">
                <a:solidFill>
                  <a:schemeClr val="bg1">
                    <a:lumMod val="75000"/>
                  </a:schemeClr>
                </a:solidFill>
              </a:ln>
              <a:scene3d>
                <a:camera prst="orthographicFront"/>
                <a:lightRig rig="threePt" dir="t"/>
              </a:scene3d>
              <a:sp3d>
                <a:bevelT/>
                <a:extrusionClr>
                  <a:schemeClr val="bg1">
                    <a:lumMod val="7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0" name="Block Arc 64"/>
              <p:cNvSpPr/>
              <p:nvPr/>
            </p:nvSpPr>
            <p:spPr bwMode="auto">
              <a:xfrm>
                <a:off x="1548338" y="1692887"/>
                <a:ext cx="5621578" cy="4191057"/>
              </a:xfrm>
              <a:prstGeom prst="blockArc">
                <a:avLst>
                  <a:gd name="adj1" fmla="val 11647174"/>
                  <a:gd name="adj2" fmla="val 15909714"/>
                  <a:gd name="adj3" fmla="val 7834"/>
                </a:avLst>
              </a:prstGeom>
              <a:solidFill>
                <a:srgbClr val="B80000"/>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sp>
            <p:nvSpPr>
              <p:cNvPr id="61" name="Block Arc 65"/>
              <p:cNvSpPr/>
              <p:nvPr/>
            </p:nvSpPr>
            <p:spPr bwMode="auto">
              <a:xfrm>
                <a:off x="1548338" y="1692887"/>
                <a:ext cx="5621578" cy="4191057"/>
              </a:xfrm>
              <a:prstGeom prst="blockArc">
                <a:avLst>
                  <a:gd name="adj1" fmla="val 15872165"/>
                  <a:gd name="adj2" fmla="val 19097422"/>
                  <a:gd name="adj3" fmla="val 7799"/>
                </a:avLst>
              </a:prstGeom>
              <a:solidFill>
                <a:srgbClr val="006666"/>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sp>
            <p:nvSpPr>
              <p:cNvPr id="62" name="Block Arc 66"/>
              <p:cNvSpPr/>
              <p:nvPr/>
            </p:nvSpPr>
            <p:spPr bwMode="auto">
              <a:xfrm>
                <a:off x="1548338" y="1692887"/>
                <a:ext cx="5621578" cy="4191057"/>
              </a:xfrm>
              <a:prstGeom prst="blockArc">
                <a:avLst>
                  <a:gd name="adj1" fmla="val 19027035"/>
                  <a:gd name="adj2" fmla="val 2080931"/>
                  <a:gd name="adj3" fmla="val 7575"/>
                </a:avLst>
              </a:prstGeom>
              <a:solidFill>
                <a:srgbClr val="CC9B00"/>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sp>
            <p:nvSpPr>
              <p:cNvPr id="63" name="Block Arc 67"/>
              <p:cNvSpPr/>
              <p:nvPr/>
            </p:nvSpPr>
            <p:spPr bwMode="auto">
              <a:xfrm>
                <a:off x="1548338" y="1692887"/>
                <a:ext cx="5621578" cy="4191057"/>
              </a:xfrm>
              <a:prstGeom prst="blockArc">
                <a:avLst>
                  <a:gd name="adj1" fmla="val 2053579"/>
                  <a:gd name="adj2" fmla="val 8632288"/>
                  <a:gd name="adj3" fmla="val 7527"/>
                </a:avLst>
              </a:prstGeom>
              <a:solidFill>
                <a:srgbClr val="00007A"/>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sp>
            <p:nvSpPr>
              <p:cNvPr id="64" name="Block Arc 68"/>
              <p:cNvSpPr/>
              <p:nvPr/>
            </p:nvSpPr>
            <p:spPr bwMode="auto">
              <a:xfrm>
                <a:off x="1548338" y="1692887"/>
                <a:ext cx="5621578" cy="4191057"/>
              </a:xfrm>
              <a:prstGeom prst="blockArc">
                <a:avLst>
                  <a:gd name="adj1" fmla="val 8607756"/>
                  <a:gd name="adj2" fmla="val 11654338"/>
                  <a:gd name="adj3" fmla="val 7713"/>
                </a:avLst>
              </a:prstGeom>
              <a:solidFill>
                <a:srgbClr val="740074"/>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grpSp>
        <p:sp>
          <p:nvSpPr>
            <p:cNvPr id="10" name="TextBox 69"/>
            <p:cNvSpPr txBox="1"/>
            <p:nvPr/>
          </p:nvSpPr>
          <p:spPr>
            <a:xfrm>
              <a:off x="1763688" y="1862174"/>
              <a:ext cx="5623200" cy="4194000"/>
            </a:xfrm>
            <a:prstGeom prst="rect">
              <a:avLst/>
            </a:prstGeom>
            <a:noFill/>
          </p:spPr>
          <p:txBody>
            <a:bodyPr spcFirstLastPara="1" wrap="none" lIns="72000" tIns="72000" rIns="72000" bIns="72000" anchor="ctr">
              <a:prstTxWarp prst="textArchUp">
                <a:avLst>
                  <a:gd name="adj" fmla="val 11952527"/>
                </a:avLst>
              </a:prstTxWarp>
              <a:spAutoFit/>
            </a:bodyPr>
            <a:lstStyle/>
            <a:p>
              <a:pPr>
                <a:defRPr/>
              </a:pPr>
              <a:r>
                <a:rPr lang="en-GB" sz="1600" dirty="0">
                  <a:solidFill>
                    <a:schemeClr val="bg1"/>
                  </a:solidFill>
                  <a:cs typeface="Arial" pitchFamily="34" charset="0"/>
                </a:rPr>
                <a:t>                                                                          Public Body </a:t>
              </a:r>
            </a:p>
          </p:txBody>
        </p:sp>
        <p:sp>
          <p:nvSpPr>
            <p:cNvPr id="11" name="TextBox 71"/>
            <p:cNvSpPr txBox="1"/>
            <p:nvPr/>
          </p:nvSpPr>
          <p:spPr>
            <a:xfrm>
              <a:off x="1901128" y="1646150"/>
              <a:ext cx="5623200" cy="4194000"/>
            </a:xfrm>
            <a:prstGeom prst="rect">
              <a:avLst/>
            </a:prstGeom>
            <a:noFill/>
          </p:spPr>
          <p:txBody>
            <a:bodyPr spcFirstLastPara="1" wrap="none" lIns="72000" tIns="72000" rIns="72000" bIns="72000" anchor="ctr">
              <a:prstTxWarp prst="textCircle">
                <a:avLst/>
              </a:prstTxWarp>
              <a:spAutoFit/>
            </a:bodyPr>
            <a:lstStyle/>
            <a:p>
              <a:pPr>
                <a:defRPr/>
              </a:pPr>
              <a:r>
                <a:rPr lang="en-GB" sz="1600" dirty="0">
                  <a:solidFill>
                    <a:schemeClr val="bg1"/>
                  </a:solidFill>
                  <a:cs typeface="Arial" pitchFamily="34" charset="0"/>
                </a:rPr>
                <a:t>                                                                                                                                                                                                                                                                                                                                       SME</a:t>
              </a:r>
            </a:p>
          </p:txBody>
        </p:sp>
        <p:sp>
          <p:nvSpPr>
            <p:cNvPr id="12" name="TextBox 72"/>
            <p:cNvSpPr txBox="1"/>
            <p:nvPr/>
          </p:nvSpPr>
          <p:spPr>
            <a:xfrm rot="21444148">
              <a:off x="1810953" y="1819895"/>
              <a:ext cx="5341743" cy="3810421"/>
            </a:xfrm>
            <a:prstGeom prst="rect">
              <a:avLst/>
            </a:prstGeom>
            <a:noFill/>
          </p:spPr>
          <p:txBody>
            <a:bodyPr spcFirstLastPara="1" wrap="none" lIns="72000" tIns="72000" rIns="72000" bIns="72000" anchor="ctr">
              <a:prstTxWarp prst="textCircle">
                <a:avLst/>
              </a:prstTxWarp>
              <a:spAutoFit/>
            </a:bodyPr>
            <a:lstStyle/>
            <a:p>
              <a:pPr>
                <a:defRPr/>
              </a:pPr>
              <a:r>
                <a:rPr lang="en-GB" sz="1600" dirty="0">
                  <a:solidFill>
                    <a:schemeClr val="bg1"/>
                  </a:solidFill>
                  <a:cs typeface="Arial" pitchFamily="34" charset="0"/>
                </a:rPr>
                <a:t>                                 Enterprise </a:t>
              </a:r>
            </a:p>
          </p:txBody>
        </p:sp>
        <p:sp>
          <p:nvSpPr>
            <p:cNvPr id="13" name="TextBox 73"/>
            <p:cNvSpPr txBox="1"/>
            <p:nvPr/>
          </p:nvSpPr>
          <p:spPr>
            <a:xfrm>
              <a:off x="1475656" y="1632043"/>
              <a:ext cx="5623200" cy="4194000"/>
            </a:xfrm>
            <a:prstGeom prst="rect">
              <a:avLst/>
            </a:prstGeom>
            <a:noFill/>
          </p:spPr>
          <p:txBody>
            <a:bodyPr spcFirstLastPara="1" wrap="none" lIns="72000" tIns="72000" rIns="72000" bIns="72000" anchor="ctr">
              <a:prstTxWarp prst="textCircle">
                <a:avLst/>
              </a:prstTxWarp>
              <a:spAutoFit/>
            </a:bodyPr>
            <a:lstStyle/>
            <a:p>
              <a:pPr>
                <a:defRPr/>
              </a:pPr>
              <a:r>
                <a:rPr lang="en-GB" sz="1600" dirty="0">
                  <a:solidFill>
                    <a:schemeClr val="bg1"/>
                  </a:solidFill>
                  <a:cs typeface="Arial" pitchFamily="34" charset="0"/>
                </a:rPr>
                <a:t>                                                                                                                                                                 University</a:t>
              </a:r>
            </a:p>
          </p:txBody>
        </p:sp>
        <p:pic>
          <p:nvPicPr>
            <p:cNvPr id="14" name="Picture 74" descr="20101131757229847987.jpg"/>
            <p:cNvPicPr>
              <a:picLocks noChangeAspect="1"/>
            </p:cNvPicPr>
            <p:nvPr/>
          </p:nvPicPr>
          <p:blipFill>
            <a:blip r:embed="rId6"/>
            <a:srcRect l="19750" r="1250"/>
            <a:stretch>
              <a:fillRect/>
            </a:stretch>
          </p:blipFill>
          <p:spPr bwMode="auto">
            <a:xfrm>
              <a:off x="1043553" y="1700245"/>
              <a:ext cx="1722971" cy="288315"/>
            </a:xfrm>
            <a:prstGeom prst="rect">
              <a:avLst/>
            </a:prstGeom>
            <a:ln>
              <a:noFill/>
            </a:ln>
            <a:effectLst>
              <a:outerShdw blurRad="190500" sx="110000" sy="110000" algn="ctr" rotWithShape="0">
                <a:srgbClr val="B80000"/>
              </a:outerShdw>
            </a:effectLst>
          </p:spPr>
        </p:pic>
        <p:pic>
          <p:nvPicPr>
            <p:cNvPr id="15" name="Picture 75" descr="logo-sapienza.jpg"/>
            <p:cNvPicPr>
              <a:picLocks noChangeAspect="1"/>
            </p:cNvPicPr>
            <p:nvPr/>
          </p:nvPicPr>
          <p:blipFill>
            <a:blip r:embed="rId7"/>
            <a:stretch>
              <a:fillRect/>
            </a:stretch>
          </p:blipFill>
          <p:spPr bwMode="auto">
            <a:xfrm>
              <a:off x="7163067" y="2599264"/>
              <a:ext cx="959091" cy="288315"/>
            </a:xfrm>
            <a:prstGeom prst="rect">
              <a:avLst/>
            </a:prstGeom>
            <a:ln>
              <a:noFill/>
            </a:ln>
            <a:effectLst>
              <a:outerShdw blurRad="190500" sx="110000" sy="110000" algn="ctr" rotWithShape="0">
                <a:srgbClr val="CC9B00"/>
              </a:outerShdw>
            </a:effectLst>
          </p:spPr>
        </p:pic>
        <p:pic>
          <p:nvPicPr>
            <p:cNvPr id="16" name="Picture 76" descr="oceanoptics_logo.JPG"/>
            <p:cNvPicPr>
              <a:picLocks noChangeAspect="1"/>
            </p:cNvPicPr>
            <p:nvPr/>
          </p:nvPicPr>
          <p:blipFill>
            <a:blip r:embed="rId8"/>
            <a:stretch>
              <a:fillRect/>
            </a:stretch>
          </p:blipFill>
          <p:spPr bwMode="auto">
            <a:xfrm>
              <a:off x="1377396" y="2119613"/>
              <a:ext cx="673345" cy="285693"/>
            </a:xfrm>
            <a:prstGeom prst="rect">
              <a:avLst/>
            </a:prstGeom>
            <a:ln>
              <a:noFill/>
            </a:ln>
            <a:effectLst>
              <a:outerShdw blurRad="190500" sx="110000" sy="110000" algn="ctr" rotWithShape="0">
                <a:srgbClr val="B80000"/>
              </a:outerShdw>
            </a:effectLst>
          </p:spPr>
        </p:pic>
        <p:pic>
          <p:nvPicPr>
            <p:cNvPr id="17" name="Picture 77" descr="the-scotch-whiskey-research-institute-logo.jpg"/>
            <p:cNvPicPr>
              <a:picLocks noChangeAspect="1"/>
            </p:cNvPicPr>
            <p:nvPr/>
          </p:nvPicPr>
          <p:blipFill>
            <a:blip r:embed="rId9"/>
            <a:stretch>
              <a:fillRect/>
            </a:stretch>
          </p:blipFill>
          <p:spPr bwMode="auto">
            <a:xfrm>
              <a:off x="576739" y="4869093"/>
              <a:ext cx="396085" cy="359085"/>
            </a:xfrm>
            <a:prstGeom prst="rect">
              <a:avLst/>
            </a:prstGeom>
            <a:ln>
              <a:noFill/>
            </a:ln>
            <a:effectLst>
              <a:outerShdw blurRad="190500" sx="105000" sy="105000" algn="ctr" rotWithShape="0">
                <a:srgbClr val="740074"/>
              </a:outerShdw>
            </a:effectLst>
          </p:spPr>
        </p:pic>
        <p:pic>
          <p:nvPicPr>
            <p:cNvPr id="18" name="Picture 78" descr="logo-umc.gif"/>
            <p:cNvPicPr>
              <a:picLocks noChangeAspect="1"/>
            </p:cNvPicPr>
            <p:nvPr/>
          </p:nvPicPr>
          <p:blipFill>
            <a:blip r:embed="rId10"/>
            <a:stretch>
              <a:fillRect/>
            </a:stretch>
          </p:blipFill>
          <p:spPr bwMode="auto">
            <a:xfrm>
              <a:off x="6444456" y="1341161"/>
              <a:ext cx="596956" cy="288315"/>
            </a:xfrm>
            <a:prstGeom prst="rect">
              <a:avLst/>
            </a:prstGeom>
            <a:ln>
              <a:noFill/>
            </a:ln>
            <a:effectLst>
              <a:outerShdw blurRad="190500" sx="110000" sy="110000" algn="ctr" rotWithShape="0">
                <a:srgbClr val="CC9B00"/>
              </a:outerShdw>
            </a:effectLst>
          </p:spPr>
        </p:pic>
        <p:pic>
          <p:nvPicPr>
            <p:cNvPr id="19" name="Picture 79" descr="bn01.jpg"/>
            <p:cNvPicPr>
              <a:picLocks noChangeAspect="1"/>
            </p:cNvPicPr>
            <p:nvPr/>
          </p:nvPicPr>
          <p:blipFill>
            <a:blip r:embed="rId11"/>
            <a:stretch>
              <a:fillRect/>
            </a:stretch>
          </p:blipFill>
          <p:spPr bwMode="auto">
            <a:xfrm>
              <a:off x="1996987" y="5878197"/>
              <a:ext cx="486619" cy="288315"/>
            </a:xfrm>
            <a:prstGeom prst="rect">
              <a:avLst/>
            </a:prstGeom>
            <a:ln>
              <a:noFill/>
            </a:ln>
            <a:effectLst>
              <a:outerShdw blurRad="190500" sx="110000" sy="110000" algn="ctr" rotWithShape="0">
                <a:srgbClr val="00007A"/>
              </a:outerShdw>
            </a:effectLst>
          </p:spPr>
        </p:pic>
        <p:pic>
          <p:nvPicPr>
            <p:cNvPr id="20" name="Picture 80" descr="AZTI_handia_red.jpg"/>
            <p:cNvPicPr>
              <a:picLocks noChangeAspect="1"/>
            </p:cNvPicPr>
            <p:nvPr/>
          </p:nvPicPr>
          <p:blipFill>
            <a:blip r:embed="rId12"/>
            <a:stretch>
              <a:fillRect/>
            </a:stretch>
          </p:blipFill>
          <p:spPr bwMode="auto">
            <a:xfrm>
              <a:off x="1892307" y="5445723"/>
              <a:ext cx="664858" cy="288315"/>
            </a:xfrm>
            <a:prstGeom prst="rect">
              <a:avLst/>
            </a:prstGeom>
            <a:ln>
              <a:noFill/>
            </a:ln>
            <a:effectLst>
              <a:outerShdw blurRad="190500" sx="110000" sy="110000" algn="ctr" rotWithShape="0">
                <a:srgbClr val="00007A"/>
              </a:outerShdw>
            </a:effectLst>
          </p:spPr>
        </p:pic>
        <p:pic>
          <p:nvPicPr>
            <p:cNvPr id="21" name="Picture 81" descr="FAO.jpg"/>
            <p:cNvPicPr>
              <a:picLocks noChangeAspect="1"/>
            </p:cNvPicPr>
            <p:nvPr/>
          </p:nvPicPr>
          <p:blipFill>
            <a:blip r:embed="rId13"/>
            <a:stretch>
              <a:fillRect/>
            </a:stretch>
          </p:blipFill>
          <p:spPr bwMode="auto">
            <a:xfrm>
              <a:off x="4500809" y="1267771"/>
              <a:ext cx="588469" cy="288315"/>
            </a:xfrm>
            <a:prstGeom prst="rect">
              <a:avLst/>
            </a:prstGeom>
            <a:ln>
              <a:noFill/>
            </a:ln>
            <a:effectLst>
              <a:outerShdw blurRad="190500" sx="110000" sy="110000" algn="ctr" rotWithShape="0">
                <a:srgbClr val="006666"/>
              </a:outerShdw>
            </a:effectLst>
          </p:spPr>
        </p:pic>
        <p:pic>
          <p:nvPicPr>
            <p:cNvPr id="22" name="Picture 82" descr="Logo_klein.jpg"/>
            <p:cNvPicPr>
              <a:picLocks noChangeAspect="1"/>
            </p:cNvPicPr>
            <p:nvPr/>
          </p:nvPicPr>
          <p:blipFill>
            <a:blip r:embed="rId14"/>
            <a:stretch>
              <a:fillRect/>
            </a:stretch>
          </p:blipFill>
          <p:spPr bwMode="auto">
            <a:xfrm>
              <a:off x="2695793" y="5804808"/>
              <a:ext cx="724270" cy="288315"/>
            </a:xfrm>
            <a:prstGeom prst="rect">
              <a:avLst/>
            </a:prstGeom>
            <a:ln>
              <a:noFill/>
            </a:ln>
            <a:effectLst>
              <a:outerShdw blurRad="190500" sx="110000" sy="110000" algn="ctr" rotWithShape="0">
                <a:srgbClr val="00007A"/>
              </a:outerShdw>
            </a:effectLst>
          </p:spPr>
        </p:pic>
        <p:pic>
          <p:nvPicPr>
            <p:cNvPr id="23" name="Picture 83" descr="TUV_Rheinland_Logo_eng.png"/>
            <p:cNvPicPr>
              <a:picLocks noChangeAspect="1"/>
            </p:cNvPicPr>
            <p:nvPr/>
          </p:nvPicPr>
          <p:blipFill>
            <a:blip r:embed="rId15"/>
            <a:stretch>
              <a:fillRect/>
            </a:stretch>
          </p:blipFill>
          <p:spPr bwMode="auto">
            <a:xfrm>
              <a:off x="480547" y="3933379"/>
              <a:ext cx="1066599" cy="288315"/>
            </a:xfrm>
            <a:prstGeom prst="rect">
              <a:avLst/>
            </a:prstGeom>
            <a:ln>
              <a:noFill/>
            </a:ln>
            <a:effectLst>
              <a:outerShdw blurRad="190500" sx="105000" sy="105000" algn="ctr" rotWithShape="0">
                <a:srgbClr val="740074"/>
              </a:outerShdw>
            </a:effectLst>
          </p:spPr>
        </p:pic>
        <p:pic>
          <p:nvPicPr>
            <p:cNvPr id="24" name="Picture 84" descr="nofima.jpg"/>
            <p:cNvPicPr>
              <a:picLocks noChangeAspect="1"/>
            </p:cNvPicPr>
            <p:nvPr/>
          </p:nvPicPr>
          <p:blipFill>
            <a:blip r:embed="rId16"/>
            <a:stretch>
              <a:fillRect/>
            </a:stretch>
          </p:blipFill>
          <p:spPr bwMode="auto">
            <a:xfrm>
              <a:off x="766294" y="2565191"/>
              <a:ext cx="998701" cy="288315"/>
            </a:xfrm>
            <a:prstGeom prst="rect">
              <a:avLst/>
            </a:prstGeom>
            <a:ln>
              <a:noFill/>
            </a:ln>
            <a:effectLst>
              <a:outerShdw blurRad="190500" sx="110000" sy="110000" algn="ctr" rotWithShape="0">
                <a:srgbClr val="B80000"/>
              </a:outerShdw>
            </a:effectLst>
          </p:spPr>
        </p:pic>
        <p:pic>
          <p:nvPicPr>
            <p:cNvPr id="25" name="Picture 85" descr="logo_teagasc.jpg"/>
            <p:cNvPicPr>
              <a:picLocks noChangeAspect="1"/>
            </p:cNvPicPr>
            <p:nvPr/>
          </p:nvPicPr>
          <p:blipFill>
            <a:blip r:embed="rId17"/>
            <a:stretch>
              <a:fillRect/>
            </a:stretch>
          </p:blipFill>
          <p:spPr bwMode="auto">
            <a:xfrm>
              <a:off x="972824" y="5445723"/>
              <a:ext cx="690320" cy="288315"/>
            </a:xfrm>
            <a:prstGeom prst="rect">
              <a:avLst/>
            </a:prstGeom>
            <a:ln>
              <a:noFill/>
            </a:ln>
            <a:effectLst>
              <a:outerShdw blurRad="190500" sx="110000" sy="110000" algn="ctr" rotWithShape="0">
                <a:srgbClr val="00007A"/>
              </a:outerShdw>
            </a:effectLst>
          </p:spPr>
        </p:pic>
        <p:pic>
          <p:nvPicPr>
            <p:cNvPr id="26" name="Picture 86" descr="!!Matis_logo.jpg"/>
            <p:cNvPicPr>
              <a:picLocks noChangeAspect="1"/>
            </p:cNvPicPr>
            <p:nvPr/>
          </p:nvPicPr>
          <p:blipFill>
            <a:blip r:embed="rId18"/>
            <a:stretch>
              <a:fillRect/>
            </a:stretch>
          </p:blipFill>
          <p:spPr bwMode="auto">
            <a:xfrm>
              <a:off x="7380913" y="5301566"/>
              <a:ext cx="359307" cy="361705"/>
            </a:xfrm>
            <a:prstGeom prst="rect">
              <a:avLst/>
            </a:prstGeom>
            <a:ln>
              <a:noFill/>
            </a:ln>
            <a:effectLst>
              <a:outerShdw blurRad="190500" sx="110000" sy="110000" algn="ctr" rotWithShape="0">
                <a:srgbClr val="00007A"/>
              </a:outerShdw>
            </a:effectLst>
          </p:spPr>
        </p:pic>
        <p:pic>
          <p:nvPicPr>
            <p:cNvPr id="27" name="Picture 87" descr="barilla.jpg"/>
            <p:cNvPicPr>
              <a:picLocks noChangeAspect="1"/>
            </p:cNvPicPr>
            <p:nvPr/>
          </p:nvPicPr>
          <p:blipFill>
            <a:blip r:embed="rId19"/>
            <a:stretch>
              <a:fillRect/>
            </a:stretch>
          </p:blipFill>
          <p:spPr bwMode="auto">
            <a:xfrm>
              <a:off x="539959" y="2119613"/>
              <a:ext cx="676175" cy="285693"/>
            </a:xfrm>
            <a:prstGeom prst="rect">
              <a:avLst/>
            </a:prstGeom>
            <a:ln>
              <a:noFill/>
            </a:ln>
            <a:effectLst>
              <a:outerShdw blurRad="190500" sx="110000" sy="110000" algn="ctr" rotWithShape="0">
                <a:srgbClr val="B80000"/>
              </a:outerShdw>
            </a:effectLst>
          </p:spPr>
        </p:pic>
        <p:pic>
          <p:nvPicPr>
            <p:cNvPr id="28" name="Picture 88" descr="Logotipo_del_Ministerio_de_Medio_Ambiente_y_Medio_Rural_y_Marino.png"/>
            <p:cNvPicPr>
              <a:picLocks noChangeAspect="1"/>
            </p:cNvPicPr>
            <p:nvPr/>
          </p:nvPicPr>
          <p:blipFill>
            <a:blip r:embed="rId20"/>
            <a:stretch>
              <a:fillRect/>
            </a:stretch>
          </p:blipFill>
          <p:spPr bwMode="auto">
            <a:xfrm>
              <a:off x="7380913" y="3933379"/>
              <a:ext cx="1377811" cy="288315"/>
            </a:xfrm>
            <a:prstGeom prst="rect">
              <a:avLst/>
            </a:prstGeom>
            <a:ln>
              <a:noFill/>
            </a:ln>
            <a:effectLst>
              <a:outerShdw blurRad="190500" sx="110000" sy="110000" algn="ctr" rotWithShape="0">
                <a:srgbClr val="CC9B00"/>
              </a:outerShdw>
            </a:effectLst>
          </p:spPr>
        </p:pic>
        <p:pic>
          <p:nvPicPr>
            <p:cNvPr id="29" name="Picture 89" descr="logo-uclm.jpg"/>
            <p:cNvPicPr>
              <a:picLocks noChangeAspect="1"/>
            </p:cNvPicPr>
            <p:nvPr/>
          </p:nvPicPr>
          <p:blipFill>
            <a:blip r:embed="rId21"/>
            <a:stretch>
              <a:fillRect/>
            </a:stretch>
          </p:blipFill>
          <p:spPr bwMode="auto">
            <a:xfrm>
              <a:off x="8243813" y="4365851"/>
              <a:ext cx="463985" cy="288315"/>
            </a:xfrm>
            <a:prstGeom prst="rect">
              <a:avLst/>
            </a:prstGeom>
            <a:ln>
              <a:noFill/>
            </a:ln>
            <a:effectLst>
              <a:outerShdw blurRad="190500" sx="110000" sy="110000" algn="ctr" rotWithShape="0">
                <a:srgbClr val="CC9B00"/>
              </a:outerShdw>
            </a:effectLst>
          </p:spPr>
        </p:pic>
        <p:pic>
          <p:nvPicPr>
            <p:cNvPr id="30" name="Picture 90" descr="LOGO_FFCUL_small.jpg"/>
            <p:cNvPicPr>
              <a:picLocks noChangeAspect="1"/>
            </p:cNvPicPr>
            <p:nvPr/>
          </p:nvPicPr>
          <p:blipFill>
            <a:blip r:embed="rId22"/>
            <a:stretch>
              <a:fillRect/>
            </a:stretch>
          </p:blipFill>
          <p:spPr bwMode="auto">
            <a:xfrm>
              <a:off x="6713227" y="5804808"/>
              <a:ext cx="379110" cy="361705"/>
            </a:xfrm>
            <a:prstGeom prst="rect">
              <a:avLst/>
            </a:prstGeom>
            <a:ln>
              <a:noFill/>
            </a:ln>
            <a:effectLst>
              <a:outerShdw blurRad="190500" sx="110000" sy="110000" algn="ctr" rotWithShape="0">
                <a:srgbClr val="00007A"/>
              </a:outerShdw>
            </a:effectLst>
          </p:spPr>
        </p:pic>
        <p:pic>
          <p:nvPicPr>
            <p:cNvPr id="31" name="Picture 91" descr="prague.jpg"/>
            <p:cNvPicPr>
              <a:picLocks noChangeAspect="1"/>
            </p:cNvPicPr>
            <p:nvPr/>
          </p:nvPicPr>
          <p:blipFill>
            <a:blip r:embed="rId23"/>
            <a:stretch>
              <a:fillRect/>
            </a:stretch>
          </p:blipFill>
          <p:spPr bwMode="auto">
            <a:xfrm>
              <a:off x="7038583" y="4798325"/>
              <a:ext cx="1604143" cy="285693"/>
            </a:xfrm>
            <a:prstGeom prst="rect">
              <a:avLst/>
            </a:prstGeom>
            <a:ln>
              <a:noFill/>
            </a:ln>
            <a:effectLst>
              <a:outerShdw blurRad="190500" sx="110000" sy="110000" algn="ctr" rotWithShape="0">
                <a:srgbClr val="CC9B00"/>
              </a:outerShdw>
            </a:effectLst>
          </p:spPr>
        </p:pic>
        <p:pic>
          <p:nvPicPr>
            <p:cNvPr id="32" name="Picture 92" descr="ALTERRA_FC_2.jpg"/>
            <p:cNvPicPr>
              <a:picLocks noChangeAspect="1"/>
            </p:cNvPicPr>
            <p:nvPr/>
          </p:nvPicPr>
          <p:blipFill>
            <a:blip r:embed="rId24"/>
            <a:srcRect l="13165" t="23075" r="8644" b="23073"/>
            <a:stretch>
              <a:fillRect/>
            </a:stretch>
          </p:blipFill>
          <p:spPr bwMode="auto">
            <a:xfrm>
              <a:off x="3748248" y="5948965"/>
              <a:ext cx="1394786" cy="288315"/>
            </a:xfrm>
            <a:prstGeom prst="rect">
              <a:avLst/>
            </a:prstGeom>
            <a:ln>
              <a:noFill/>
            </a:ln>
            <a:effectLst>
              <a:outerShdw blurRad="190500" sx="110000" sy="110000" algn="ctr" rotWithShape="0">
                <a:srgbClr val="00007A"/>
              </a:outerShdw>
            </a:effectLst>
          </p:spPr>
        </p:pic>
        <p:pic>
          <p:nvPicPr>
            <p:cNvPr id="33" name="Picture 93" descr="koben.jpg"/>
            <p:cNvPicPr>
              <a:picLocks noChangeAspect="1"/>
            </p:cNvPicPr>
            <p:nvPr/>
          </p:nvPicPr>
          <p:blipFill>
            <a:blip r:embed="rId25"/>
            <a:stretch>
              <a:fillRect/>
            </a:stretch>
          </p:blipFill>
          <p:spPr bwMode="auto">
            <a:xfrm>
              <a:off x="7307354" y="4365851"/>
              <a:ext cx="755392" cy="288315"/>
            </a:xfrm>
            <a:prstGeom prst="rect">
              <a:avLst/>
            </a:prstGeom>
            <a:ln>
              <a:noFill/>
            </a:ln>
            <a:effectLst>
              <a:outerShdw blurRad="190500" sx="110000" sy="110000" algn="ctr" rotWithShape="0">
                <a:srgbClr val="CC9B00"/>
              </a:outerShdw>
            </a:effectLst>
          </p:spPr>
        </p:pic>
        <p:pic>
          <p:nvPicPr>
            <p:cNvPr id="34" name="Picture 94" descr="fibl-logo.gif"/>
            <p:cNvPicPr>
              <a:picLocks noChangeAspect="1"/>
            </p:cNvPicPr>
            <p:nvPr/>
          </p:nvPicPr>
          <p:blipFill>
            <a:blip r:embed="rId26"/>
            <a:stretch>
              <a:fillRect/>
            </a:stretch>
          </p:blipFill>
          <p:spPr bwMode="auto">
            <a:xfrm>
              <a:off x="5488194" y="5804808"/>
              <a:ext cx="956262" cy="288315"/>
            </a:xfrm>
            <a:prstGeom prst="rect">
              <a:avLst/>
            </a:prstGeom>
            <a:ln>
              <a:noFill/>
            </a:ln>
            <a:effectLst>
              <a:outerShdw blurRad="190500" sx="110000" sy="110000" algn="ctr" rotWithShape="0">
                <a:srgbClr val="00007A"/>
              </a:outerShdw>
            </a:effectLst>
          </p:spPr>
        </p:pic>
        <p:pic>
          <p:nvPicPr>
            <p:cNvPr id="35" name="Picture 95" descr="NouveauCRAW.jpg"/>
            <p:cNvPicPr>
              <a:picLocks noChangeAspect="1"/>
            </p:cNvPicPr>
            <p:nvPr/>
          </p:nvPicPr>
          <p:blipFill>
            <a:blip r:embed="rId27"/>
            <a:stretch>
              <a:fillRect/>
            </a:stretch>
          </p:blipFill>
          <p:spPr bwMode="auto">
            <a:xfrm>
              <a:off x="7958066" y="5301566"/>
              <a:ext cx="359307" cy="359083"/>
            </a:xfrm>
            <a:prstGeom prst="rect">
              <a:avLst/>
            </a:prstGeom>
            <a:ln>
              <a:noFill/>
            </a:ln>
            <a:effectLst>
              <a:outerShdw blurRad="190500" sx="110000" sy="110000" algn="ctr" rotWithShape="0">
                <a:srgbClr val="00007A"/>
              </a:outerShdw>
            </a:effectLst>
          </p:spPr>
        </p:pic>
        <p:pic>
          <p:nvPicPr>
            <p:cNvPr id="36" name="Picture 96" descr="mid.jpg"/>
            <p:cNvPicPr>
              <a:picLocks noChangeAspect="1"/>
            </p:cNvPicPr>
            <p:nvPr/>
          </p:nvPicPr>
          <p:blipFill>
            <a:blip r:embed="rId28"/>
            <a:stretch>
              <a:fillRect/>
            </a:stretch>
          </p:blipFill>
          <p:spPr bwMode="auto">
            <a:xfrm>
              <a:off x="684248" y="3500905"/>
              <a:ext cx="896849" cy="288315"/>
            </a:xfrm>
            <a:prstGeom prst="rect">
              <a:avLst/>
            </a:prstGeom>
            <a:ln>
              <a:noFill/>
            </a:ln>
            <a:effectLst>
              <a:outerShdw blurRad="190500" sx="105000" sy="105000" algn="ctr" rotWithShape="0">
                <a:srgbClr val="740074"/>
              </a:outerShdw>
            </a:effectLst>
          </p:spPr>
        </p:pic>
        <p:pic>
          <p:nvPicPr>
            <p:cNvPr id="37" name="Picture 97" descr="logo_ecocert_fr.jpg"/>
            <p:cNvPicPr>
              <a:picLocks noChangeAspect="1"/>
            </p:cNvPicPr>
            <p:nvPr/>
          </p:nvPicPr>
          <p:blipFill>
            <a:blip r:embed="rId29"/>
            <a:stretch>
              <a:fillRect/>
            </a:stretch>
          </p:blipFill>
          <p:spPr bwMode="auto">
            <a:xfrm>
              <a:off x="1524513" y="1267771"/>
              <a:ext cx="1751262" cy="288315"/>
            </a:xfrm>
            <a:prstGeom prst="rect">
              <a:avLst/>
            </a:prstGeom>
            <a:ln>
              <a:noFill/>
            </a:ln>
            <a:effectLst>
              <a:outerShdw blurRad="190500" sx="110000" sy="110000" algn="ctr" rotWithShape="0">
                <a:srgbClr val="B80000"/>
              </a:outerShdw>
            </a:effectLst>
          </p:spPr>
        </p:pic>
        <p:pic>
          <p:nvPicPr>
            <p:cNvPr id="38" name="Picture 98" descr="università_parma.png"/>
            <p:cNvPicPr>
              <a:picLocks noChangeAspect="1"/>
            </p:cNvPicPr>
            <p:nvPr/>
          </p:nvPicPr>
          <p:blipFill>
            <a:blip r:embed="rId30"/>
            <a:stretch>
              <a:fillRect/>
            </a:stretch>
          </p:blipFill>
          <p:spPr bwMode="auto">
            <a:xfrm>
              <a:off x="6877319" y="2166792"/>
              <a:ext cx="976068" cy="288315"/>
            </a:xfrm>
            <a:prstGeom prst="rect">
              <a:avLst/>
            </a:prstGeom>
            <a:ln>
              <a:noFill/>
            </a:ln>
            <a:effectLst>
              <a:outerShdw blurRad="190500" sx="110000" sy="110000" algn="ctr" rotWithShape="0">
                <a:srgbClr val="CC9B00"/>
              </a:outerShdw>
            </a:effectLst>
          </p:spPr>
        </p:pic>
        <p:pic>
          <p:nvPicPr>
            <p:cNvPr id="39" name="Picture 99" descr="belfast.jpg"/>
            <p:cNvPicPr>
              <a:picLocks noChangeAspect="1"/>
            </p:cNvPicPr>
            <p:nvPr/>
          </p:nvPicPr>
          <p:blipFill>
            <a:blip r:embed="rId31"/>
            <a:stretch>
              <a:fillRect/>
            </a:stretch>
          </p:blipFill>
          <p:spPr bwMode="auto">
            <a:xfrm>
              <a:off x="7182871" y="1341161"/>
              <a:ext cx="701636" cy="288315"/>
            </a:xfrm>
            <a:prstGeom prst="rect">
              <a:avLst/>
            </a:prstGeom>
            <a:ln>
              <a:noFill/>
            </a:ln>
            <a:effectLst>
              <a:outerShdw blurRad="190500" sx="110000" sy="110000" algn="ctr" rotWithShape="0">
                <a:srgbClr val="CC9B00"/>
              </a:outerShdw>
            </a:effectLst>
          </p:spPr>
        </p:pic>
        <p:pic>
          <p:nvPicPr>
            <p:cNvPr id="40" name="Picture 100" descr="index.jpg"/>
            <p:cNvPicPr>
              <a:picLocks noChangeAspect="1"/>
            </p:cNvPicPr>
            <p:nvPr/>
          </p:nvPicPr>
          <p:blipFill>
            <a:blip r:embed="rId32"/>
            <a:stretch>
              <a:fillRect/>
            </a:stretch>
          </p:blipFill>
          <p:spPr bwMode="auto">
            <a:xfrm>
              <a:off x="6444456" y="1773635"/>
              <a:ext cx="1652240" cy="288315"/>
            </a:xfrm>
            <a:prstGeom prst="rect">
              <a:avLst/>
            </a:prstGeom>
            <a:ln>
              <a:noFill/>
            </a:ln>
            <a:effectLst>
              <a:outerShdw blurRad="190500" sx="110000" sy="110000" algn="ctr" rotWithShape="0">
                <a:srgbClr val="CC9B00"/>
              </a:outerShdw>
            </a:effectLst>
          </p:spPr>
        </p:pic>
        <p:pic>
          <p:nvPicPr>
            <p:cNvPr id="41" name="Picture 101" descr="805_BfR_Logo_01a_tif_78842.jpg"/>
            <p:cNvPicPr>
              <a:picLocks noChangeAspect="1"/>
            </p:cNvPicPr>
            <p:nvPr/>
          </p:nvPicPr>
          <p:blipFill>
            <a:blip r:embed="rId33"/>
            <a:srcRect t="19982" b="20072"/>
            <a:stretch>
              <a:fillRect/>
            </a:stretch>
          </p:blipFill>
          <p:spPr bwMode="auto">
            <a:xfrm>
              <a:off x="7307354" y="5804808"/>
              <a:ext cx="642224" cy="288315"/>
            </a:xfrm>
            <a:prstGeom prst="rect">
              <a:avLst/>
            </a:prstGeom>
            <a:ln>
              <a:noFill/>
            </a:ln>
            <a:effectLst>
              <a:outerShdw blurRad="190500" sx="110000" sy="110000" algn="ctr" rotWithShape="0">
                <a:srgbClr val="00007A"/>
              </a:outerShdw>
            </a:effectLst>
          </p:spPr>
        </p:pic>
        <p:pic>
          <p:nvPicPr>
            <p:cNvPr id="42" name="Picture 102" descr="JRC_logo.jpg"/>
            <p:cNvPicPr>
              <a:picLocks noChangeAspect="1"/>
            </p:cNvPicPr>
            <p:nvPr/>
          </p:nvPicPr>
          <p:blipFill>
            <a:blip r:embed="rId34"/>
            <a:stretch>
              <a:fillRect/>
            </a:stretch>
          </p:blipFill>
          <p:spPr bwMode="auto">
            <a:xfrm>
              <a:off x="6492551" y="5372334"/>
              <a:ext cx="670516" cy="288315"/>
            </a:xfrm>
            <a:prstGeom prst="rect">
              <a:avLst/>
            </a:prstGeom>
            <a:ln>
              <a:noFill/>
            </a:ln>
            <a:effectLst>
              <a:outerShdw blurRad="190500" sx="110000" sy="110000" algn="ctr" rotWithShape="0">
                <a:srgbClr val="00007A"/>
              </a:outerShdw>
            </a:effectLst>
          </p:spPr>
        </p:pic>
        <p:pic>
          <p:nvPicPr>
            <p:cNvPr id="43" name="Picture 103" descr="eurofins_logo.gif"/>
            <p:cNvPicPr>
              <a:picLocks noChangeAspect="1"/>
            </p:cNvPicPr>
            <p:nvPr/>
          </p:nvPicPr>
          <p:blipFill>
            <a:blip r:embed="rId35"/>
            <a:stretch>
              <a:fillRect/>
            </a:stretch>
          </p:blipFill>
          <p:spPr bwMode="auto">
            <a:xfrm>
              <a:off x="3490793" y="1267771"/>
              <a:ext cx="741245" cy="288315"/>
            </a:xfrm>
            <a:prstGeom prst="rect">
              <a:avLst/>
            </a:prstGeom>
            <a:ln>
              <a:noFill/>
            </a:ln>
            <a:effectLst>
              <a:outerShdw blurRad="190500" sx="110000" sy="110000" algn="ctr" rotWithShape="0">
                <a:srgbClr val="B80000"/>
              </a:outerShdw>
            </a:effectLst>
          </p:spPr>
        </p:pic>
        <p:pic>
          <p:nvPicPr>
            <p:cNvPr id="44" name="Picture 104" descr="Logo Defra582AW.jpg"/>
            <p:cNvPicPr>
              <a:picLocks noChangeAspect="1"/>
            </p:cNvPicPr>
            <p:nvPr/>
          </p:nvPicPr>
          <p:blipFill>
            <a:blip r:embed="rId36"/>
            <a:stretch>
              <a:fillRect/>
            </a:stretch>
          </p:blipFill>
          <p:spPr bwMode="auto">
            <a:xfrm>
              <a:off x="5292979" y="1197004"/>
              <a:ext cx="843095" cy="432472"/>
            </a:xfrm>
            <a:prstGeom prst="rect">
              <a:avLst/>
            </a:prstGeom>
            <a:ln>
              <a:noFill/>
            </a:ln>
            <a:effectLst>
              <a:outerShdw blurRad="190500" sx="110000" sy="110000" algn="ctr" rotWithShape="0">
                <a:srgbClr val="006666"/>
              </a:outerShdw>
            </a:effectLst>
          </p:spPr>
        </p:pic>
        <p:pic>
          <p:nvPicPr>
            <p:cNvPr id="45" name="Picture 105" descr="ExhibID_2901_Graphic1.jpg"/>
            <p:cNvPicPr>
              <a:picLocks noChangeAspect="1"/>
            </p:cNvPicPr>
            <p:nvPr/>
          </p:nvPicPr>
          <p:blipFill>
            <a:blip r:embed="rId37"/>
            <a:stretch>
              <a:fillRect/>
            </a:stretch>
          </p:blipFill>
          <p:spPr bwMode="auto">
            <a:xfrm>
              <a:off x="644640" y="1267771"/>
              <a:ext cx="687490" cy="288315"/>
            </a:xfrm>
            <a:prstGeom prst="rect">
              <a:avLst/>
            </a:prstGeom>
            <a:ln>
              <a:noFill/>
            </a:ln>
            <a:effectLst>
              <a:outerShdw blurRad="190500" sx="110000" sy="110000" algn="ctr" rotWithShape="0">
                <a:srgbClr val="B80000"/>
              </a:outerShdw>
            </a:effectLst>
          </p:spPr>
        </p:pic>
        <p:pic>
          <p:nvPicPr>
            <p:cNvPr id="46" name="Picture 106" descr="cache_640_page2-4_MScNewcastle_logo.jpg"/>
            <p:cNvPicPr>
              <a:picLocks noChangeAspect="1"/>
            </p:cNvPicPr>
            <p:nvPr/>
          </p:nvPicPr>
          <p:blipFill>
            <a:blip r:embed="rId38"/>
            <a:stretch>
              <a:fillRect/>
            </a:stretch>
          </p:blipFill>
          <p:spPr bwMode="auto">
            <a:xfrm>
              <a:off x="7380913" y="2997664"/>
              <a:ext cx="888362" cy="288315"/>
            </a:xfrm>
            <a:prstGeom prst="rect">
              <a:avLst/>
            </a:prstGeom>
            <a:ln>
              <a:noFill/>
            </a:ln>
            <a:effectLst>
              <a:outerShdw blurRad="190500" sx="110000" sy="110000" algn="ctr" rotWithShape="0">
                <a:srgbClr val="CC9B00"/>
              </a:outerShdw>
            </a:effectLst>
          </p:spPr>
        </p:pic>
        <p:pic>
          <p:nvPicPr>
            <p:cNvPr id="47" name="Picture 107"/>
            <p:cNvPicPr>
              <a:picLocks noChangeAspect="1"/>
            </p:cNvPicPr>
            <p:nvPr/>
          </p:nvPicPr>
          <p:blipFill>
            <a:blip r:embed="rId39"/>
            <a:stretch>
              <a:fillRect/>
            </a:stretch>
          </p:blipFill>
          <p:spPr bwMode="auto">
            <a:xfrm>
              <a:off x="1176525" y="4365851"/>
              <a:ext cx="514911" cy="317148"/>
            </a:xfrm>
            <a:prstGeom prst="rect">
              <a:avLst/>
            </a:prstGeom>
            <a:effectLst>
              <a:outerShdw blurRad="190500" sx="105000" sy="105000" algn="ctr" rotWithShape="0">
                <a:srgbClr val="740074"/>
              </a:outerShdw>
            </a:effectLst>
          </p:spPr>
        </p:pic>
        <p:pic>
          <p:nvPicPr>
            <p:cNvPr id="48" name="Picture 108"/>
            <p:cNvPicPr>
              <a:picLocks noChangeAspect="1"/>
            </p:cNvPicPr>
            <p:nvPr/>
          </p:nvPicPr>
          <p:blipFill rotWithShape="1">
            <a:blip r:embed="rId40"/>
            <a:srcRect t="20000" b="28698"/>
            <a:stretch/>
          </p:blipFill>
          <p:spPr bwMode="auto">
            <a:xfrm>
              <a:off x="1136917" y="4869093"/>
              <a:ext cx="843095" cy="288315"/>
            </a:xfrm>
            <a:prstGeom prst="rect">
              <a:avLst/>
            </a:prstGeom>
            <a:effectLst>
              <a:outerShdw blurRad="190500" sx="105000" sy="105000" algn="ctr" rotWithShape="0">
                <a:srgbClr val="740074"/>
              </a:outerShdw>
            </a:effectLst>
          </p:spPr>
        </p:pic>
        <p:grpSp>
          <p:nvGrpSpPr>
            <p:cNvPr id="49" name="Group 109"/>
            <p:cNvGrpSpPr/>
            <p:nvPr/>
          </p:nvGrpSpPr>
          <p:grpSpPr>
            <a:xfrm>
              <a:off x="395672" y="3068992"/>
              <a:ext cx="1224000" cy="288000"/>
              <a:chOff x="74877" y="4717408"/>
              <a:chExt cx="1437166" cy="276911"/>
            </a:xfrm>
            <a:effectLst>
              <a:outerShdw blurRad="190500" sx="105000" sy="105000" algn="ctr" rotWithShape="0">
                <a:srgbClr val="740074"/>
              </a:outerShdw>
            </a:effectLst>
          </p:grpSpPr>
          <p:sp>
            <p:nvSpPr>
              <p:cNvPr id="57" name="Rectangle 110"/>
              <p:cNvSpPr/>
              <p:nvPr/>
            </p:nvSpPr>
            <p:spPr bwMode="auto">
              <a:xfrm>
                <a:off x="74877" y="4717408"/>
                <a:ext cx="1437166" cy="276911"/>
              </a:xfrm>
              <a:prstGeom prst="rect">
                <a:avLst/>
              </a:prstGeom>
              <a:solidFill>
                <a:schemeClr val="bg1"/>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pic>
            <p:nvPicPr>
              <p:cNvPr id="58" name="Picture 111" descr="ff-logo-with-words.png"/>
              <p:cNvPicPr>
                <a:picLocks noChangeAspect="1"/>
              </p:cNvPicPr>
              <p:nvPr/>
            </p:nvPicPr>
            <p:blipFill>
              <a:blip r:embed="rId41"/>
              <a:stretch>
                <a:fillRect/>
              </a:stretch>
            </p:blipFill>
            <p:spPr bwMode="auto">
              <a:xfrm>
                <a:off x="167664" y="4725144"/>
                <a:ext cx="1326865" cy="207683"/>
              </a:xfrm>
              <a:prstGeom prst="rect">
                <a:avLst/>
              </a:prstGeom>
              <a:ln>
                <a:noFill/>
              </a:ln>
              <a:effectLst/>
            </p:spPr>
          </p:pic>
        </p:grpSp>
        <p:grpSp>
          <p:nvGrpSpPr>
            <p:cNvPr id="50" name="Group 112"/>
            <p:cNvGrpSpPr/>
            <p:nvPr/>
          </p:nvGrpSpPr>
          <p:grpSpPr>
            <a:xfrm>
              <a:off x="7452320" y="3471761"/>
              <a:ext cx="900000" cy="317279"/>
              <a:chOff x="7531871" y="4720150"/>
              <a:chExt cx="900000" cy="317279"/>
            </a:xfrm>
            <a:effectLst>
              <a:outerShdw blurRad="190500" sx="110000" sy="110000" algn="ctr" rotWithShape="0">
                <a:srgbClr val="CC9B00"/>
              </a:outerShdw>
            </a:effectLst>
          </p:grpSpPr>
          <p:sp>
            <p:nvSpPr>
              <p:cNvPr id="55" name="Rectangle 113"/>
              <p:cNvSpPr/>
              <p:nvPr/>
            </p:nvSpPr>
            <p:spPr bwMode="auto">
              <a:xfrm>
                <a:off x="7531871" y="4720150"/>
                <a:ext cx="900000" cy="288000"/>
              </a:xfrm>
              <a:prstGeom prst="rect">
                <a:avLst/>
              </a:prstGeom>
              <a:solidFill>
                <a:schemeClr val="bg1"/>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pic>
            <p:nvPicPr>
              <p:cNvPr id="56" name="Picture 114" descr="Fondazione-Edmund-Mach.png"/>
              <p:cNvPicPr>
                <a:picLocks noChangeAspect="1"/>
              </p:cNvPicPr>
              <p:nvPr/>
            </p:nvPicPr>
            <p:blipFill>
              <a:blip r:embed="rId42"/>
              <a:stretch>
                <a:fillRect/>
              </a:stretch>
            </p:blipFill>
            <p:spPr bwMode="auto">
              <a:xfrm>
                <a:off x="7571437" y="4749429"/>
                <a:ext cx="763756" cy="288000"/>
              </a:xfrm>
              <a:prstGeom prst="rect">
                <a:avLst/>
              </a:prstGeom>
              <a:ln>
                <a:noFill/>
              </a:ln>
              <a:effectLst/>
            </p:spPr>
          </p:pic>
        </p:grpSp>
        <p:grpSp>
          <p:nvGrpSpPr>
            <p:cNvPr id="51" name="Group 115"/>
            <p:cNvGrpSpPr/>
            <p:nvPr/>
          </p:nvGrpSpPr>
          <p:grpSpPr>
            <a:xfrm>
              <a:off x="611608" y="4365104"/>
              <a:ext cx="432000" cy="360000"/>
              <a:chOff x="179512" y="4929283"/>
              <a:chExt cx="460758" cy="432000"/>
            </a:xfrm>
            <a:effectLst>
              <a:outerShdw blurRad="190500" sx="105000" sy="105000" algn="ctr" rotWithShape="0">
                <a:srgbClr val="740074"/>
              </a:outerShdw>
            </a:effectLst>
          </p:grpSpPr>
          <p:sp>
            <p:nvSpPr>
              <p:cNvPr id="53" name="Rectangle 116"/>
              <p:cNvSpPr/>
              <p:nvPr/>
            </p:nvSpPr>
            <p:spPr bwMode="auto">
              <a:xfrm>
                <a:off x="179512" y="4929283"/>
                <a:ext cx="432000" cy="432000"/>
              </a:xfrm>
              <a:prstGeom prst="rect">
                <a:avLst/>
              </a:prstGeom>
              <a:solidFill>
                <a:schemeClr val="bg1"/>
              </a:solidFill>
              <a:ln w="9525" cap="flat" cmpd="sng" algn="ctr">
                <a:noFill/>
                <a:prstDash val="solid"/>
                <a:round/>
                <a:headEnd type="none" w="med" len="med"/>
                <a:tailEnd type="none" w="med" len="med"/>
              </a:ln>
              <a:effectLst/>
            </p:spPr>
            <p:txBody>
              <a:bodyPr/>
              <a:lstStyle/>
              <a:p>
                <a:pPr eaLnBrk="0" hangingPunct="0">
                  <a:defRPr/>
                </a:pPr>
                <a:endParaRPr lang="en-GB" sz="2400">
                  <a:latin typeface="Arial" charset="0"/>
                  <a:ea typeface="ヒラギノ角ゴ Pro W3" pitchFamily="48" charset="-128"/>
                  <a:cs typeface="Arial" pitchFamily="34" charset="0"/>
                </a:endParaRPr>
              </a:p>
            </p:txBody>
          </p:sp>
          <p:pic>
            <p:nvPicPr>
              <p:cNvPr id="54" name="Picture 117" descr="spirits.png"/>
              <p:cNvPicPr>
                <a:picLocks noChangeAspect="1"/>
              </p:cNvPicPr>
              <p:nvPr/>
            </p:nvPicPr>
            <p:blipFill>
              <a:blip r:embed="rId43"/>
              <a:stretch>
                <a:fillRect/>
              </a:stretch>
            </p:blipFill>
            <p:spPr bwMode="auto">
              <a:xfrm>
                <a:off x="193800" y="4965283"/>
                <a:ext cx="446470" cy="360000"/>
              </a:xfrm>
              <a:prstGeom prst="rect">
                <a:avLst/>
              </a:prstGeom>
              <a:ln>
                <a:noFill/>
              </a:ln>
              <a:effectLst/>
            </p:spPr>
          </p:pic>
        </p:grpSp>
        <p:sp>
          <p:nvSpPr>
            <p:cNvPr id="52" name="TextBox 1"/>
            <p:cNvSpPr txBox="1"/>
            <p:nvPr/>
          </p:nvSpPr>
          <p:spPr>
            <a:xfrm rot="21600000">
              <a:off x="1691681" y="1538725"/>
              <a:ext cx="5605380" cy="4176464"/>
            </a:xfrm>
            <a:prstGeom prst="rect">
              <a:avLst/>
            </a:prstGeom>
            <a:noFill/>
          </p:spPr>
          <p:txBody>
            <a:bodyPr spcFirstLastPara="1" wrap="none">
              <a:prstTxWarp prst="textArchDown">
                <a:avLst/>
              </a:prstTxWarp>
              <a:spAutoFit/>
            </a:bodyPr>
            <a:lstStyle/>
            <a:p>
              <a:pPr algn="ctr">
                <a:defRPr/>
              </a:pPr>
              <a:r>
                <a:rPr lang="en-GB" sz="1600" dirty="0">
                  <a:solidFill>
                    <a:schemeClr val="bg1"/>
                  </a:solidFill>
                  <a:cs typeface="Arial" pitchFamily="34" charset="0"/>
                </a:rPr>
                <a:t>   Research Organisation </a:t>
              </a:r>
            </a:p>
          </p:txBody>
        </p:sp>
      </p:grpSp>
      <p:sp>
        <p:nvSpPr>
          <p:cNvPr id="2" name="Nadpis 1"/>
          <p:cNvSpPr>
            <a:spLocks noGrp="1"/>
          </p:cNvSpPr>
          <p:nvPr>
            <p:ph type="title"/>
          </p:nvPr>
        </p:nvSpPr>
        <p:spPr>
          <a:xfrm>
            <a:off x="628650" y="295331"/>
            <a:ext cx="8270800" cy="900148"/>
          </a:xfrm>
        </p:spPr>
        <p:txBody>
          <a:bodyPr>
            <a:normAutofit fontScale="90000"/>
          </a:bodyPr>
          <a:lstStyle/>
          <a:p>
            <a:r>
              <a:rPr lang="cs-CZ" sz="4000" dirty="0" smtClean="0">
                <a:effectLst>
                  <a:outerShdw blurRad="38100" dist="38100" dir="2700000" algn="tl">
                    <a:srgbClr val="C0C0C0"/>
                  </a:outerShdw>
                </a:effectLst>
                <a:latin typeface="Arial Narrow" pitchFamily="34" charset="0"/>
                <a:cs typeface="Arial" pitchFamily="34" charset="0"/>
              </a:rPr>
              <a:t>7</a:t>
            </a:r>
            <a:r>
              <a:rPr lang="cs-CZ" sz="4000" baseline="30000" dirty="0" smtClean="0">
                <a:effectLst>
                  <a:outerShdw blurRad="38100" dist="38100" dir="2700000" algn="tl">
                    <a:srgbClr val="C0C0C0"/>
                  </a:outerShdw>
                </a:effectLst>
                <a:latin typeface="Arial Narrow" pitchFamily="34" charset="0"/>
                <a:cs typeface="Arial" pitchFamily="34" charset="0"/>
              </a:rPr>
              <a:t>th</a:t>
            </a:r>
            <a:r>
              <a:rPr lang="cs-CZ" sz="4000" dirty="0" smtClean="0">
                <a:effectLst>
                  <a:outerShdw blurRad="38100" dist="38100" dir="2700000" algn="tl">
                    <a:srgbClr val="C0C0C0"/>
                  </a:outerShdw>
                </a:effectLst>
                <a:latin typeface="Arial Narrow" pitchFamily="34" charset="0"/>
                <a:cs typeface="Arial" pitchFamily="34" charset="0"/>
              </a:rPr>
              <a:t> Framework </a:t>
            </a:r>
            <a:r>
              <a:rPr lang="cs-CZ" sz="4000" dirty="0" err="1" smtClean="0">
                <a:effectLst>
                  <a:outerShdw blurRad="38100" dist="38100" dir="2700000" algn="tl">
                    <a:srgbClr val="C0C0C0"/>
                  </a:outerShdw>
                </a:effectLst>
                <a:latin typeface="Arial Narrow" pitchFamily="34" charset="0"/>
                <a:cs typeface="Arial" pitchFamily="34" charset="0"/>
              </a:rPr>
              <a:t>programme</a:t>
            </a:r>
            <a:r>
              <a:rPr lang="cs-CZ" sz="4000" dirty="0" smtClean="0">
                <a:effectLst>
                  <a:outerShdw blurRad="38100" dist="38100" dir="2700000" algn="tl">
                    <a:srgbClr val="C0C0C0"/>
                  </a:outerShdw>
                </a:effectLst>
                <a:latin typeface="Arial Narrow" pitchFamily="34" charset="0"/>
                <a:cs typeface="Arial" pitchFamily="34" charset="0"/>
              </a:rPr>
              <a:t>: </a:t>
            </a:r>
            <a:br>
              <a:rPr lang="cs-CZ" sz="4000" dirty="0" smtClean="0">
                <a:effectLst>
                  <a:outerShdw blurRad="38100" dist="38100" dir="2700000" algn="tl">
                    <a:srgbClr val="C0C0C0"/>
                  </a:outerShdw>
                </a:effectLst>
                <a:latin typeface="Arial Narrow" pitchFamily="34" charset="0"/>
                <a:cs typeface="Arial" pitchFamily="34" charset="0"/>
              </a:rPr>
            </a:br>
            <a:r>
              <a:rPr lang="cs-CZ" sz="4000" dirty="0" err="1" smtClean="0">
                <a:effectLst>
                  <a:outerShdw blurRad="38100" dist="38100" dir="2700000" algn="tl">
                    <a:srgbClr val="C0C0C0"/>
                  </a:outerShdw>
                </a:effectLst>
                <a:latin typeface="Arial Narrow" pitchFamily="34" charset="0"/>
                <a:cs typeface="Arial" pitchFamily="34" charset="0"/>
              </a:rPr>
              <a:t>Examples</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of</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cooperation</a:t>
            </a:r>
            <a:r>
              <a:rPr lang="cs-CZ" sz="4000" dirty="0" smtClean="0">
                <a:effectLst>
                  <a:outerShdw blurRad="38100" dist="38100" dir="2700000" algn="tl">
                    <a:srgbClr val="C0C0C0"/>
                  </a:outerShdw>
                </a:effectLst>
                <a:latin typeface="Arial Narrow" pitchFamily="34" charset="0"/>
                <a:cs typeface="Arial" pitchFamily="34" charset="0"/>
              </a:rPr>
              <a:t> </a:t>
            </a:r>
            <a:r>
              <a:rPr lang="cs-CZ" sz="4000" dirty="0" err="1" smtClean="0">
                <a:effectLst>
                  <a:outerShdw blurRad="38100" dist="38100" dir="2700000" algn="tl">
                    <a:srgbClr val="C0C0C0"/>
                  </a:outerShdw>
                </a:effectLst>
                <a:latin typeface="Arial Narrow" pitchFamily="34" charset="0"/>
                <a:cs typeface="Arial" pitchFamily="34" charset="0"/>
              </a:rPr>
              <a:t>with</a:t>
            </a:r>
            <a:r>
              <a:rPr lang="cs-CZ" sz="4000" dirty="0" smtClean="0">
                <a:effectLst>
                  <a:outerShdw blurRad="38100" dist="38100" dir="2700000" algn="tl">
                    <a:srgbClr val="C0C0C0"/>
                  </a:outerShdw>
                </a:effectLst>
                <a:latin typeface="Arial Narrow" pitchFamily="34" charset="0"/>
                <a:cs typeface="Arial" pitchFamily="34" charset="0"/>
              </a:rPr>
              <a:t> JRC</a:t>
            </a:r>
            <a:endParaRPr lang="cs-CZ" sz="4000" dirty="0"/>
          </a:p>
        </p:txBody>
      </p:sp>
      <p:sp>
        <p:nvSpPr>
          <p:cNvPr id="3" name="TextovéPole 2"/>
          <p:cNvSpPr txBox="1"/>
          <p:nvPr/>
        </p:nvSpPr>
        <p:spPr>
          <a:xfrm>
            <a:off x="153088" y="1496000"/>
            <a:ext cx="3182322" cy="646331"/>
          </a:xfrm>
          <a:prstGeom prst="rect">
            <a:avLst/>
          </a:prstGeom>
          <a:solidFill>
            <a:schemeClr val="accent4">
              <a:lumMod val="60000"/>
              <a:lumOff val="40000"/>
            </a:schemeClr>
          </a:solidFill>
        </p:spPr>
        <p:txBody>
          <a:bodyPr wrap="square" rtlCol="0">
            <a:spAutoFit/>
          </a:bodyPr>
          <a:lstStyle/>
          <a:p>
            <a:r>
              <a:rPr lang="cs-CZ" b="1" dirty="0" err="1" smtClean="0">
                <a:solidFill>
                  <a:srgbClr val="0000CC"/>
                </a:solidFill>
              </a:rPr>
              <a:t>Quality</a:t>
            </a:r>
            <a:r>
              <a:rPr lang="cs-CZ" b="1" dirty="0" smtClean="0">
                <a:solidFill>
                  <a:srgbClr val="0000CC"/>
                </a:solidFill>
              </a:rPr>
              <a:t> and </a:t>
            </a:r>
            <a:r>
              <a:rPr lang="cs-CZ" b="1" dirty="0" err="1" smtClean="0">
                <a:solidFill>
                  <a:srgbClr val="0000CC"/>
                </a:solidFill>
              </a:rPr>
              <a:t>safety</a:t>
            </a:r>
            <a:r>
              <a:rPr lang="cs-CZ" b="1" dirty="0" smtClean="0">
                <a:solidFill>
                  <a:srgbClr val="0000CC"/>
                </a:solidFill>
              </a:rPr>
              <a:t> </a:t>
            </a:r>
            <a:r>
              <a:rPr lang="cs-CZ" b="1" dirty="0" err="1" smtClean="0">
                <a:solidFill>
                  <a:srgbClr val="0000CC"/>
                </a:solidFill>
              </a:rPr>
              <a:t>of</a:t>
            </a:r>
            <a:r>
              <a:rPr lang="cs-CZ" b="1" dirty="0" smtClean="0">
                <a:solidFill>
                  <a:srgbClr val="0000CC"/>
                </a:solidFill>
              </a:rPr>
              <a:t> </a:t>
            </a:r>
            <a:r>
              <a:rPr lang="cs-CZ" b="1" dirty="0" err="1" smtClean="0">
                <a:solidFill>
                  <a:srgbClr val="0000CC"/>
                </a:solidFill>
              </a:rPr>
              <a:t>feeds</a:t>
            </a:r>
            <a:r>
              <a:rPr lang="cs-CZ" b="1" dirty="0" smtClean="0">
                <a:solidFill>
                  <a:srgbClr val="0000CC"/>
                </a:solidFill>
              </a:rPr>
              <a:t> and food </a:t>
            </a:r>
            <a:r>
              <a:rPr lang="cs-CZ" b="1" dirty="0" err="1" smtClean="0">
                <a:solidFill>
                  <a:srgbClr val="0000CC"/>
                </a:solidFill>
              </a:rPr>
              <a:t>for</a:t>
            </a:r>
            <a:r>
              <a:rPr lang="cs-CZ" b="1" dirty="0" smtClean="0">
                <a:solidFill>
                  <a:srgbClr val="0000CC"/>
                </a:solidFill>
              </a:rPr>
              <a:t> </a:t>
            </a:r>
            <a:r>
              <a:rPr lang="cs-CZ" b="1" dirty="0" err="1" smtClean="0">
                <a:solidFill>
                  <a:srgbClr val="0000CC"/>
                </a:solidFill>
              </a:rPr>
              <a:t>Europe</a:t>
            </a:r>
            <a:endParaRPr lang="cs-CZ" b="1" dirty="0">
              <a:solidFill>
                <a:srgbClr val="0000CC"/>
              </a:solidFill>
            </a:endParaRPr>
          </a:p>
        </p:txBody>
      </p:sp>
      <p:sp>
        <p:nvSpPr>
          <p:cNvPr id="65" name="TextovéPole 64"/>
          <p:cNvSpPr txBox="1"/>
          <p:nvPr/>
        </p:nvSpPr>
        <p:spPr>
          <a:xfrm>
            <a:off x="2740089" y="3248581"/>
            <a:ext cx="4884671" cy="369332"/>
          </a:xfrm>
          <a:prstGeom prst="rect">
            <a:avLst/>
          </a:prstGeom>
          <a:solidFill>
            <a:schemeClr val="accent4">
              <a:lumMod val="60000"/>
              <a:lumOff val="40000"/>
            </a:schemeClr>
          </a:solidFill>
        </p:spPr>
        <p:txBody>
          <a:bodyPr wrap="none" rtlCol="0">
            <a:spAutoFit/>
          </a:bodyPr>
          <a:lstStyle/>
          <a:p>
            <a:r>
              <a:rPr lang="cs-CZ" b="1" dirty="0" err="1" smtClean="0">
                <a:solidFill>
                  <a:srgbClr val="0000CC"/>
                </a:solidFill>
              </a:rPr>
              <a:t>Ensuring</a:t>
            </a:r>
            <a:r>
              <a:rPr lang="cs-CZ" b="1" dirty="0" smtClean="0">
                <a:solidFill>
                  <a:srgbClr val="0000CC"/>
                </a:solidFill>
              </a:rPr>
              <a:t> </a:t>
            </a:r>
            <a:r>
              <a:rPr lang="cs-CZ" b="1" dirty="0" err="1" smtClean="0">
                <a:solidFill>
                  <a:srgbClr val="0000CC"/>
                </a:solidFill>
              </a:rPr>
              <a:t>the</a:t>
            </a:r>
            <a:r>
              <a:rPr lang="cs-CZ" b="1" dirty="0" smtClean="0">
                <a:solidFill>
                  <a:srgbClr val="0000CC"/>
                </a:solidFill>
              </a:rPr>
              <a:t> integrity </a:t>
            </a:r>
            <a:r>
              <a:rPr lang="cs-CZ" b="1" dirty="0" err="1" smtClean="0">
                <a:solidFill>
                  <a:srgbClr val="0000CC"/>
                </a:solidFill>
              </a:rPr>
              <a:t>of</a:t>
            </a:r>
            <a:r>
              <a:rPr lang="cs-CZ" b="1" dirty="0" smtClean="0">
                <a:solidFill>
                  <a:srgbClr val="0000CC"/>
                </a:solidFill>
              </a:rPr>
              <a:t> </a:t>
            </a:r>
            <a:r>
              <a:rPr lang="cs-CZ" b="1" dirty="0" err="1" smtClean="0">
                <a:solidFill>
                  <a:srgbClr val="0000CC"/>
                </a:solidFill>
              </a:rPr>
              <a:t>the</a:t>
            </a:r>
            <a:r>
              <a:rPr lang="cs-CZ" b="1" dirty="0" smtClean="0">
                <a:solidFill>
                  <a:srgbClr val="0000CC"/>
                </a:solidFill>
              </a:rPr>
              <a:t> </a:t>
            </a:r>
            <a:r>
              <a:rPr lang="cs-CZ" b="1" dirty="0" err="1" smtClean="0">
                <a:solidFill>
                  <a:srgbClr val="0000CC"/>
                </a:solidFill>
              </a:rPr>
              <a:t>European</a:t>
            </a:r>
            <a:r>
              <a:rPr lang="cs-CZ" b="1" dirty="0" smtClean="0">
                <a:solidFill>
                  <a:srgbClr val="0000CC"/>
                </a:solidFill>
              </a:rPr>
              <a:t> food </a:t>
            </a:r>
            <a:r>
              <a:rPr lang="cs-CZ" b="1" dirty="0" err="1" smtClean="0">
                <a:solidFill>
                  <a:srgbClr val="0000CC"/>
                </a:solidFill>
              </a:rPr>
              <a:t>chain</a:t>
            </a:r>
            <a:endParaRPr lang="cs-CZ" b="1" dirty="0">
              <a:solidFill>
                <a:srgbClr val="0000CC"/>
              </a:solidFill>
            </a:endParaRPr>
          </a:p>
        </p:txBody>
      </p:sp>
      <p:sp>
        <p:nvSpPr>
          <p:cNvPr id="66" name="TextovéPole 65"/>
          <p:cNvSpPr txBox="1"/>
          <p:nvPr/>
        </p:nvSpPr>
        <p:spPr>
          <a:xfrm>
            <a:off x="4665734" y="1261115"/>
            <a:ext cx="4248074" cy="646331"/>
          </a:xfrm>
          <a:prstGeom prst="rect">
            <a:avLst/>
          </a:prstGeom>
          <a:solidFill>
            <a:schemeClr val="accent4">
              <a:lumMod val="60000"/>
              <a:lumOff val="40000"/>
            </a:schemeClr>
          </a:solidFill>
        </p:spPr>
        <p:txBody>
          <a:bodyPr wrap="square" rtlCol="0">
            <a:spAutoFit/>
          </a:bodyPr>
          <a:lstStyle/>
          <a:p>
            <a:r>
              <a:rPr lang="cs-CZ" b="1" dirty="0" err="1" smtClean="0">
                <a:solidFill>
                  <a:srgbClr val="0000CC"/>
                </a:solidFill>
              </a:rPr>
              <a:t>Nanoparticles</a:t>
            </a:r>
            <a:r>
              <a:rPr lang="cs-CZ" b="1" dirty="0" smtClean="0">
                <a:solidFill>
                  <a:srgbClr val="0000CC"/>
                </a:solidFill>
              </a:rPr>
              <a:t> in food: </a:t>
            </a:r>
            <a:r>
              <a:rPr lang="cs-CZ" b="1" dirty="0" err="1" smtClean="0">
                <a:solidFill>
                  <a:srgbClr val="0000CC"/>
                </a:solidFill>
              </a:rPr>
              <a:t>analytical</a:t>
            </a:r>
            <a:r>
              <a:rPr lang="cs-CZ" b="1" dirty="0" smtClean="0">
                <a:solidFill>
                  <a:srgbClr val="0000CC"/>
                </a:solidFill>
              </a:rPr>
              <a:t> </a:t>
            </a:r>
            <a:r>
              <a:rPr lang="cs-CZ" b="1" dirty="0" err="1" smtClean="0">
                <a:solidFill>
                  <a:srgbClr val="0000CC"/>
                </a:solidFill>
              </a:rPr>
              <a:t>methods</a:t>
            </a:r>
            <a:r>
              <a:rPr lang="cs-CZ" b="1" dirty="0" smtClean="0">
                <a:solidFill>
                  <a:srgbClr val="0000CC"/>
                </a:solidFill>
              </a:rPr>
              <a:t> </a:t>
            </a:r>
            <a:r>
              <a:rPr lang="cs-CZ" b="1" dirty="0" err="1" smtClean="0">
                <a:solidFill>
                  <a:srgbClr val="0000CC"/>
                </a:solidFill>
              </a:rPr>
              <a:t>for</a:t>
            </a:r>
            <a:r>
              <a:rPr lang="cs-CZ" b="1" dirty="0" smtClean="0">
                <a:solidFill>
                  <a:srgbClr val="0000CC"/>
                </a:solidFill>
              </a:rPr>
              <a:t> </a:t>
            </a:r>
            <a:r>
              <a:rPr lang="cs-CZ" b="1" dirty="0" err="1" smtClean="0">
                <a:solidFill>
                  <a:srgbClr val="0000CC"/>
                </a:solidFill>
              </a:rPr>
              <a:t>detection</a:t>
            </a:r>
            <a:r>
              <a:rPr lang="cs-CZ" b="1" dirty="0" smtClean="0">
                <a:solidFill>
                  <a:srgbClr val="0000CC"/>
                </a:solidFill>
              </a:rPr>
              <a:t> and </a:t>
            </a:r>
            <a:r>
              <a:rPr lang="cs-CZ" b="1" dirty="0" err="1" smtClean="0">
                <a:solidFill>
                  <a:srgbClr val="0000CC"/>
                </a:solidFill>
              </a:rPr>
              <a:t>characterisation</a:t>
            </a:r>
            <a:endParaRPr lang="cs-CZ" b="1" dirty="0">
              <a:solidFill>
                <a:srgbClr val="0000CC"/>
              </a:solidFill>
            </a:endParaRPr>
          </a:p>
        </p:txBody>
      </p:sp>
    </p:spTree>
    <p:custDataLst>
      <p:tags r:id="rId1"/>
    </p:custDataLst>
    <p:extLst>
      <p:ext uri="{BB962C8B-B14F-4D97-AF65-F5344CB8AC3E}">
        <p14:creationId xmlns:p14="http://schemas.microsoft.com/office/powerpoint/2010/main" val="337631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txBox="1">
            <a:spLocks noChangeArrowheads="1"/>
          </p:cNvSpPr>
          <p:nvPr/>
        </p:nvSpPr>
        <p:spPr bwMode="auto">
          <a:xfrm>
            <a:off x="323964" y="1733116"/>
            <a:ext cx="5493176" cy="4524315"/>
          </a:xfrm>
          <a:prstGeom prst="rect">
            <a:avLst/>
          </a:prstGeom>
          <a:noFill/>
          <a:ln w="12700">
            <a:noFill/>
            <a:miter lim="800000"/>
            <a:headEnd/>
            <a:tailEnd/>
          </a:ln>
          <a:effectLst>
            <a:innerShdw blurRad="114300">
              <a:prstClr val="black"/>
            </a:innerShdw>
          </a:effectLst>
        </p:spPr>
        <p:txBody>
          <a:bodyPr wrap="square">
            <a:spAutoFit/>
          </a:bodyPr>
          <a:lstStyle/>
          <a:p>
            <a:pPr marL="342900" indent="-342900" eaLnBrk="0" fontAlgn="auto" hangingPunct="0">
              <a:spcBef>
                <a:spcPts val="0"/>
              </a:spcBef>
              <a:spcAft>
                <a:spcPts val="0"/>
              </a:spcAft>
              <a:buClr>
                <a:srgbClr val="C00000"/>
              </a:buClr>
              <a:buFont typeface="Wingdings" panose="05000000000000000000" pitchFamily="2" charset="2"/>
              <a:buChar char=""/>
              <a:defRPr/>
            </a:pPr>
            <a:r>
              <a:rPr lang="en-US" sz="2400" b="1" dirty="0" smtClean="0"/>
              <a:t>The </a:t>
            </a:r>
            <a:r>
              <a:rPr lang="en-US" sz="2400" b="1" dirty="0" err="1" smtClean="0"/>
              <a:t>wa</a:t>
            </a:r>
            <a:r>
              <a:rPr lang="cs-CZ" sz="2400" b="1" dirty="0" smtClean="0"/>
              <a:t>y</a:t>
            </a:r>
            <a:r>
              <a:rPr lang="en-US" sz="2400" b="1" dirty="0" smtClean="0"/>
              <a:t> to high credit</a:t>
            </a:r>
          </a:p>
          <a:p>
            <a:pPr marL="342900" indent="-342900" eaLnBrk="0" fontAlgn="auto" hangingPunct="0">
              <a:spcBef>
                <a:spcPts val="0"/>
              </a:spcBef>
              <a:spcAft>
                <a:spcPts val="0"/>
              </a:spcAft>
              <a:buClr>
                <a:srgbClr val="C00000"/>
              </a:buClr>
              <a:buFont typeface="Wingdings" panose="05000000000000000000" pitchFamily="2" charset="2"/>
              <a:buChar char=""/>
              <a:defRPr/>
            </a:pPr>
            <a:r>
              <a:rPr lang="cs-CZ" sz="2400" b="1" dirty="0" smtClean="0"/>
              <a:t>C</a:t>
            </a:r>
            <a:r>
              <a:rPr lang="en-GB" sz="2400" b="1" dirty="0" err="1" smtClean="0"/>
              <a:t>ompetitiveness</a:t>
            </a:r>
            <a:r>
              <a:rPr lang="cs-CZ" sz="2400" b="1" dirty="0" smtClean="0"/>
              <a:t> </a:t>
            </a:r>
            <a:r>
              <a:rPr lang="cs-CZ" sz="2400" b="1" dirty="0" err="1" smtClean="0"/>
              <a:t>at</a:t>
            </a:r>
            <a:r>
              <a:rPr lang="cs-CZ" sz="2400" b="1" dirty="0" smtClean="0"/>
              <a:t> </a:t>
            </a:r>
            <a:r>
              <a:rPr lang="cs-CZ" sz="2400" b="1" dirty="0" err="1" smtClean="0"/>
              <a:t>both</a:t>
            </a:r>
            <a:r>
              <a:rPr lang="cs-CZ" sz="2400" b="1" dirty="0" smtClean="0"/>
              <a:t> </a:t>
            </a:r>
            <a:r>
              <a:rPr lang="cs-CZ" sz="2400" b="1" dirty="0" err="1" smtClean="0"/>
              <a:t>national</a:t>
            </a:r>
            <a:r>
              <a:rPr lang="cs-CZ" sz="2400" b="1" dirty="0" smtClean="0"/>
              <a:t> and </a:t>
            </a:r>
            <a:r>
              <a:rPr lang="cs-CZ" sz="2400" b="1" dirty="0" err="1" smtClean="0"/>
              <a:t>international</a:t>
            </a:r>
            <a:r>
              <a:rPr lang="cs-CZ" sz="2400" b="1" dirty="0" smtClean="0"/>
              <a:t> </a:t>
            </a:r>
            <a:r>
              <a:rPr lang="cs-CZ" sz="2400" b="1" dirty="0" err="1" smtClean="0"/>
              <a:t>platform</a:t>
            </a:r>
            <a:r>
              <a:rPr lang="cs-CZ" sz="2400" b="1" dirty="0"/>
              <a:t> </a:t>
            </a:r>
            <a:r>
              <a:rPr lang="cs-CZ" sz="2400" b="1" dirty="0" smtClean="0"/>
              <a:t>=</a:t>
            </a:r>
            <a:r>
              <a:rPr lang="en-US" sz="2400" b="1" dirty="0" smtClean="0"/>
              <a:t>&gt; projects</a:t>
            </a:r>
            <a:endParaRPr lang="cs-CZ" sz="2400" b="1" dirty="0" smtClean="0"/>
          </a:p>
          <a:p>
            <a:pPr marL="342900" indent="-342900" eaLnBrk="0" fontAlgn="auto" hangingPunct="0">
              <a:spcBef>
                <a:spcPts val="0"/>
              </a:spcBef>
              <a:spcAft>
                <a:spcPts val="0"/>
              </a:spcAft>
              <a:buClr>
                <a:srgbClr val="C00000"/>
              </a:buClr>
              <a:buFont typeface="Wingdings" panose="05000000000000000000" pitchFamily="2" charset="2"/>
              <a:buChar char=""/>
              <a:defRPr/>
            </a:pPr>
            <a:r>
              <a:rPr lang="cs-CZ" sz="2400" b="1" dirty="0" err="1" smtClean="0"/>
              <a:t>Cooperation</a:t>
            </a:r>
            <a:r>
              <a:rPr lang="cs-CZ" sz="2400" b="1" dirty="0" smtClean="0"/>
              <a:t> </a:t>
            </a:r>
            <a:r>
              <a:rPr lang="cs-CZ" sz="2400" b="1" dirty="0" err="1" smtClean="0"/>
              <a:t>with</a:t>
            </a:r>
            <a:r>
              <a:rPr lang="cs-CZ" sz="2400" b="1" dirty="0" smtClean="0"/>
              <a:t> EU Reference </a:t>
            </a:r>
            <a:r>
              <a:rPr lang="cs-CZ" sz="2400" b="1" dirty="0" err="1" smtClean="0"/>
              <a:t>Laboratories</a:t>
            </a:r>
            <a:r>
              <a:rPr lang="cs-CZ" sz="2400" b="1" dirty="0" smtClean="0"/>
              <a:t> (</a:t>
            </a:r>
            <a:r>
              <a:rPr lang="cs-CZ" sz="2400" b="1" dirty="0" err="1" smtClean="0"/>
              <a:t>EURLs</a:t>
            </a:r>
            <a:r>
              <a:rPr lang="cs-CZ" sz="2400" b="1" dirty="0" smtClean="0"/>
              <a:t>) network, </a:t>
            </a:r>
            <a:r>
              <a:rPr lang="cs-CZ" sz="2400" b="1" dirty="0" err="1" smtClean="0"/>
              <a:t>including</a:t>
            </a:r>
            <a:r>
              <a:rPr lang="cs-CZ" sz="2400" b="1" dirty="0" smtClean="0"/>
              <a:t> JRC, in </a:t>
            </a:r>
            <a:r>
              <a:rPr lang="cs-CZ" sz="2400" b="1" dirty="0" err="1" smtClean="0"/>
              <a:t>the</a:t>
            </a:r>
            <a:r>
              <a:rPr lang="cs-CZ" sz="2400" b="1" dirty="0" smtClean="0"/>
              <a:t> </a:t>
            </a:r>
            <a:r>
              <a:rPr lang="cs-CZ" sz="2400" b="1" dirty="0" err="1" smtClean="0"/>
              <a:t>field</a:t>
            </a:r>
            <a:r>
              <a:rPr lang="cs-CZ" sz="2400" b="1" dirty="0" smtClean="0"/>
              <a:t> </a:t>
            </a:r>
            <a:r>
              <a:rPr lang="cs-CZ" sz="2400" b="1" dirty="0" err="1" smtClean="0"/>
              <a:t>of</a:t>
            </a:r>
            <a:r>
              <a:rPr lang="cs-CZ" sz="2400" b="1" dirty="0" smtClean="0"/>
              <a:t> QA/QC </a:t>
            </a:r>
            <a:r>
              <a:rPr lang="cs-CZ" sz="2400" b="1" dirty="0" err="1" smtClean="0"/>
              <a:t>strategies</a:t>
            </a:r>
            <a:r>
              <a:rPr lang="cs-CZ" sz="2400" b="1" dirty="0" smtClean="0"/>
              <a:t>, </a:t>
            </a:r>
            <a:r>
              <a:rPr lang="cs-CZ" sz="2400" b="1" dirty="0" err="1" smtClean="0"/>
              <a:t>interlaboratory</a:t>
            </a:r>
            <a:r>
              <a:rPr lang="cs-CZ" sz="2400" b="1" dirty="0" smtClean="0"/>
              <a:t> </a:t>
            </a:r>
            <a:r>
              <a:rPr lang="cs-CZ" sz="2400" b="1" dirty="0" err="1" smtClean="0"/>
              <a:t>studies</a:t>
            </a:r>
            <a:r>
              <a:rPr lang="cs-CZ" sz="2400" b="1" dirty="0" smtClean="0"/>
              <a:t>, reference </a:t>
            </a:r>
            <a:r>
              <a:rPr lang="cs-CZ" sz="2400" b="1" dirty="0" err="1" smtClean="0"/>
              <a:t>materials</a:t>
            </a:r>
            <a:endParaRPr lang="cs-CZ" sz="2400" b="1" dirty="0" smtClean="0"/>
          </a:p>
          <a:p>
            <a:pPr marL="342900" indent="-342900" eaLnBrk="0" fontAlgn="auto" hangingPunct="0">
              <a:spcBef>
                <a:spcPts val="0"/>
              </a:spcBef>
              <a:spcAft>
                <a:spcPts val="0"/>
              </a:spcAft>
              <a:buClr>
                <a:srgbClr val="C00000"/>
              </a:buClr>
              <a:buFont typeface="Wingdings" panose="05000000000000000000" pitchFamily="2" charset="2"/>
              <a:buChar char=""/>
              <a:defRPr/>
            </a:pPr>
            <a:r>
              <a:rPr lang="en-GB" sz="2400" b="1" dirty="0" smtClean="0"/>
              <a:t>Collaboration </a:t>
            </a:r>
            <a:r>
              <a:rPr lang="en-GB" sz="2400" b="1" dirty="0"/>
              <a:t>with primary production, industry and </a:t>
            </a:r>
            <a:r>
              <a:rPr lang="en-GB" sz="2400" b="1" dirty="0" smtClean="0"/>
              <a:t>commerce</a:t>
            </a:r>
            <a:endParaRPr lang="cs-CZ" sz="2400" b="1" dirty="0" smtClean="0"/>
          </a:p>
          <a:p>
            <a:pPr marL="342900" indent="-342900" eaLnBrk="0" fontAlgn="auto" hangingPunct="0">
              <a:spcBef>
                <a:spcPts val="0"/>
              </a:spcBef>
              <a:spcAft>
                <a:spcPts val="0"/>
              </a:spcAft>
              <a:buClr>
                <a:srgbClr val="C00000"/>
              </a:buClr>
              <a:buFont typeface="Wingdings" panose="05000000000000000000" pitchFamily="2" charset="2"/>
              <a:buChar char=""/>
              <a:defRPr/>
            </a:pPr>
            <a:r>
              <a:rPr lang="en-GB" sz="2400" b="1" dirty="0" smtClean="0"/>
              <a:t>Documents </a:t>
            </a:r>
            <a:r>
              <a:rPr lang="en-GB" sz="2400" b="1" dirty="0"/>
              <a:t>for the </a:t>
            </a:r>
            <a:r>
              <a:rPr lang="cs-CZ" sz="2400" b="1" dirty="0" err="1" smtClean="0"/>
              <a:t>governmental</a:t>
            </a:r>
            <a:r>
              <a:rPr lang="cs-CZ" sz="2400" b="1" dirty="0" smtClean="0"/>
              <a:t> </a:t>
            </a:r>
            <a:r>
              <a:rPr lang="en-GB" sz="2400" b="1" dirty="0" smtClean="0"/>
              <a:t>administration</a:t>
            </a:r>
            <a:r>
              <a:rPr lang="cs-CZ" sz="2400" b="1" dirty="0" smtClean="0"/>
              <a:t>, EFSA</a:t>
            </a:r>
          </a:p>
        </p:txBody>
      </p:sp>
      <p:sp>
        <p:nvSpPr>
          <p:cNvPr id="2" name="Nadpis 1"/>
          <p:cNvSpPr>
            <a:spLocks noGrp="1"/>
          </p:cNvSpPr>
          <p:nvPr>
            <p:ph type="title"/>
          </p:nvPr>
        </p:nvSpPr>
        <p:spPr>
          <a:xfrm>
            <a:off x="628650" y="258119"/>
            <a:ext cx="8270800" cy="900148"/>
          </a:xfrm>
        </p:spPr>
        <p:txBody>
          <a:bodyPr>
            <a:normAutofit/>
          </a:bodyPr>
          <a:lstStyle/>
          <a:p>
            <a:r>
              <a:rPr lang="en-US" sz="3600" dirty="0">
                <a:effectLst>
                  <a:outerShdw blurRad="38100" dist="38100" dir="2700000" algn="tl">
                    <a:srgbClr val="C0C0C0"/>
                  </a:outerShdw>
                </a:effectLst>
                <a:latin typeface="Arial Narrow" pitchFamily="34" charset="0"/>
                <a:cs typeface="Arial" pitchFamily="34" charset="0"/>
              </a:rPr>
              <a:t>Accreditation </a:t>
            </a:r>
            <a:r>
              <a:rPr lang="cs-CZ" sz="3600" dirty="0">
                <a:effectLst>
                  <a:outerShdw blurRad="38100" dist="38100" dir="2700000" algn="tl">
                    <a:srgbClr val="C0C0C0"/>
                  </a:outerShdw>
                </a:effectLst>
                <a:latin typeface="Arial Narrow" pitchFamily="34" charset="0"/>
                <a:cs typeface="Arial" pitchFamily="34" charset="0"/>
              </a:rPr>
              <a:t>(EN ISO/IEC 17025:2005)</a:t>
            </a:r>
          </a:p>
        </p:txBody>
      </p:sp>
      <p:sp>
        <p:nvSpPr>
          <p:cNvPr id="8" name="TextovéPole 7"/>
          <p:cNvSpPr txBox="1"/>
          <p:nvPr/>
        </p:nvSpPr>
        <p:spPr>
          <a:xfrm>
            <a:off x="323964" y="1155302"/>
            <a:ext cx="4084901" cy="523220"/>
          </a:xfrm>
          <a:prstGeom prst="rect">
            <a:avLst/>
          </a:prstGeom>
          <a:solidFill>
            <a:srgbClr val="C00000"/>
          </a:solidFill>
        </p:spPr>
        <p:txBody>
          <a:bodyPr wrap="none" rtlCol="0">
            <a:spAutoFit/>
          </a:bodyPr>
          <a:lstStyle/>
          <a:p>
            <a:r>
              <a:rPr lang="cs-CZ" sz="2800" b="1" dirty="0" smtClean="0">
                <a:solidFill>
                  <a:schemeClr val="bg1"/>
                </a:solidFill>
              </a:rPr>
              <a:t>WHAT DOES IT SUPPORT</a:t>
            </a:r>
            <a:r>
              <a:rPr lang="en-US" sz="2800" b="1" dirty="0" smtClean="0">
                <a:solidFill>
                  <a:schemeClr val="bg1"/>
                </a:solidFill>
              </a:rPr>
              <a:t> </a:t>
            </a:r>
            <a:r>
              <a:rPr lang="cs-CZ" sz="2800" b="1" dirty="0" smtClean="0">
                <a:solidFill>
                  <a:schemeClr val="bg1"/>
                </a:solidFill>
              </a:rPr>
              <a:t>?</a:t>
            </a:r>
            <a:endParaRPr lang="en-GB" sz="2800" b="1" dirty="0">
              <a:solidFill>
                <a:schemeClr val="bg1"/>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7151" y="1226323"/>
            <a:ext cx="3376948" cy="4900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bdélník 2"/>
          <p:cNvSpPr/>
          <p:nvPr/>
        </p:nvSpPr>
        <p:spPr>
          <a:xfrm>
            <a:off x="245097" y="2875175"/>
            <a:ext cx="5316717" cy="185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custDataLst>
      <p:tags r:id="rId1"/>
    </p:custDataLst>
    <p:extLst>
      <p:ext uri="{BB962C8B-B14F-4D97-AF65-F5344CB8AC3E}">
        <p14:creationId xmlns:p14="http://schemas.microsoft.com/office/powerpoint/2010/main" val="1519016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S_PPT_DBNAME" val="2e025875-a140-4fd6-b666-2c4e4e4795a1.mdb"/>
</p:tagLst>
</file>

<file path=ppt/tags/tag10.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11.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1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Lst>
</file>

<file path=ppt/tags/tag13.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14.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15.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16.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17.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18.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19.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SLIDE_DUENO" val="100"/>
  <p:tag name="ARS_SLIDE_PARTICIPANTNUM" val="100"/>
  <p:tag name="ARS_SLIDE_SUBMITNUM" val="0"/>
  <p:tag name="ARS_SLIDE_CORRECTNUM" val="0"/>
  <p:tag name="ARS_SLIDE_VOTEMEAN" val="0"/>
  <p:tag name="ARS_CHARTPARA_TYPE" val="ctColumn"/>
</p:tagLst>
</file>

<file path=ppt/tags/tag20.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1.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3.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4.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5.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6.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7.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8.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29.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3.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30.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31.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3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33.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34.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35.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36.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37.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38.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39.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4.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40.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41.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4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SLIDE_DUENO" val="100"/>
  <p:tag name="ARS_SLIDE_PARTICIPANTNUM" val="100"/>
  <p:tag name="ARS_SLIDE_SUBMITNUM" val="0"/>
  <p:tag name="ARS_SLIDE_CORRECTNUM" val="0"/>
  <p:tag name="ARS_SLIDE_VOTEMEAN" val="0"/>
  <p:tag name="ARS_CHARTPARA_TYPE" val="ctColumn"/>
</p:tagLst>
</file>

<file path=ppt/tags/tag43.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44.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45.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46.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47.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 name="ARS_SLIDE_DUENO" val="100"/>
  <p:tag name="ARS_SLIDE_PARTICIPANTNUM" val="100"/>
  <p:tag name="ARS_SLIDE_SUBMITNUM" val="0"/>
  <p:tag name="ARS_SLIDE_CORRECTNUM" val="0"/>
  <p:tag name="ARS_SLIDE_VOTEMEAN" val="0"/>
</p:tagLst>
</file>

<file path=ppt/tags/tag48.xml><?xml version="1.0" encoding="utf-8"?>
<p:tagLst xmlns:a="http://schemas.openxmlformats.org/drawingml/2006/main" xmlns:r="http://schemas.openxmlformats.org/officeDocument/2006/relationships" xmlns:p="http://schemas.openxmlformats.org/presentationml/2006/main">
  <p:tag name="ARS_SLIDETITLE_AUTOSET" val="0"/>
</p:tagLst>
</file>

<file path=ppt/tags/tag49.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5.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6.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7.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8.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ags/tag9.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 name="ARS_SLIDE_DUENO" val="100"/>
  <p:tag name="ARS_SLIDE_PARTICIPANTNUM" val="100"/>
  <p:tag name="ARS_SLIDE_SUBMITNUM" val="0"/>
  <p:tag name="ARS_SLIDE_CORRECTNUM" val="0"/>
  <p:tag name="ARS_SLIDE_VOTEMEAN" val="0"/>
  <p:tag name="ARS_CHARTCOLOR_0" val="-12481296"/>
  <p:tag name="ARS_CHARTCOLOR_1" val="-2080758"/>
  <p:tag name="ARS_CHARTCOLOR_2" val="-215999"/>
  <p:tag name="ARS_CHARTCOLOR_3" val="-16423790"/>
  <p:tag name="ARS_CHARTCOLOR_4" val="-4210753"/>
  <p:tag name="ARS_CHARTCOLOR_5" val="-15058071"/>
  <p:tag name="ARS_CHARTCOLOR_6" val="-7294"/>
  <p:tag name="ARS_CHARTCOLOR_7" val="-15557411"/>
  <p:tag name="ARS_CHARTCOLOR_8" val="-3511477"/>
  <p:tag name="ARS_CHARTCOLOR_9" val="-16753445"/>
  <p:tag name="ARS_CHARTPARA_TYPE" val="ctColumn"/>
</p:tagLst>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i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lastní návrh">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1834</TotalTime>
  <Words>2079</Words>
  <Application>Microsoft Office PowerPoint</Application>
  <PresentationFormat>Předvádění na obrazovce (4:3)</PresentationFormat>
  <Paragraphs>337</Paragraphs>
  <Slides>39</Slides>
  <Notes>14</Notes>
  <HiddenSlides>0</HiddenSlides>
  <MMClips>0</MMClips>
  <ScaleCrop>false</ScaleCrop>
  <HeadingPairs>
    <vt:vector size="8" baseType="variant">
      <vt:variant>
        <vt:lpstr>Použitá písma</vt:lpstr>
      </vt:variant>
      <vt:variant>
        <vt:i4>12</vt:i4>
      </vt:variant>
      <vt:variant>
        <vt:lpstr>Motiv</vt:lpstr>
      </vt:variant>
      <vt:variant>
        <vt:i4>2</vt:i4>
      </vt:variant>
      <vt:variant>
        <vt:lpstr>Vložené servery OLE</vt:lpstr>
      </vt:variant>
      <vt:variant>
        <vt:i4>1</vt:i4>
      </vt:variant>
      <vt:variant>
        <vt:lpstr>Nadpisy snímků</vt:lpstr>
      </vt:variant>
      <vt:variant>
        <vt:i4>39</vt:i4>
      </vt:variant>
    </vt:vector>
  </HeadingPairs>
  <TitlesOfParts>
    <vt:vector size="54" baseType="lpstr">
      <vt:lpstr>ＭＳ Ｐゴシック</vt:lpstr>
      <vt:lpstr>Arial</vt:lpstr>
      <vt:lpstr>Arial Black</vt:lpstr>
      <vt:lpstr>Arial Narrow</vt:lpstr>
      <vt:lpstr>Arial Rounded MT Bold</vt:lpstr>
      <vt:lpstr>Calibri</vt:lpstr>
      <vt:lpstr>Calibri Light</vt:lpstr>
      <vt:lpstr>Symbol</vt:lpstr>
      <vt:lpstr>Tahoma</vt:lpstr>
      <vt:lpstr>Wingdings</vt:lpstr>
      <vt:lpstr>Wingdings 2</vt:lpstr>
      <vt:lpstr>ヒラギノ角ゴ Pro W3</vt:lpstr>
      <vt:lpstr>Motiv Office</vt:lpstr>
      <vt:lpstr>Vlastní návrh</vt:lpstr>
      <vt:lpstr>ISIS/Draw Sketch</vt:lpstr>
      <vt:lpstr>Food safety as a component of food security:  Focus on emerging issues </vt:lpstr>
      <vt:lpstr>Current trends in research in the field of food quality, safety and authenticity  </vt:lpstr>
      <vt:lpstr>What are the research topics the Dept. of Food Analysis and Nutrition deals with? </vt:lpstr>
      <vt:lpstr>Involvement in international projects</vt:lpstr>
      <vt:lpstr>Prezentace aplikace PowerPoint</vt:lpstr>
      <vt:lpstr>Prezentace aplikace PowerPoint</vt:lpstr>
      <vt:lpstr>Prezentace aplikace PowerPoint</vt:lpstr>
      <vt:lpstr>7th Framework programme:  Examples of cooperation with JRC</vt:lpstr>
      <vt:lpstr>Accreditation (EN ISO/IEC 17025:2005)</vt:lpstr>
      <vt:lpstr>ISSUE no.1:  Climate change impact on the occurrence and the determination of  natural toxins   </vt:lpstr>
      <vt:lpstr>Prezentace aplikace PowerPoint</vt:lpstr>
      <vt:lpstr>CLIMATE CHANGE INFLUENCING THE FOOD SYSTEM</vt:lpstr>
      <vt:lpstr>Prezentace aplikace PowerPoint</vt:lpstr>
      <vt:lpstr>Prezentace aplikace PowerPoint</vt:lpstr>
      <vt:lpstr>Heavy drought in 2012</vt:lpstr>
      <vt:lpstr>Catastrophic floods and rainy summer in 2014</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The European Food Safety Authority (EFSA)  CONTAM panel is currently reviewing  available information on masked mycotoxins </vt:lpstr>
      <vt:lpstr>Prezentace aplikace PowerPoint</vt:lpstr>
      <vt:lpstr>Prezentace aplikace PowerPoint</vt:lpstr>
      <vt:lpstr>ISSUE no.2:  Need for fast, reliable, harmonised multimethods for analysis of a range of contaminants  </vt:lpstr>
      <vt:lpstr>ENVIRONMENTAL CONTAMINANTS</vt:lpstr>
      <vt:lpstr>Prezentace aplikace PowerPoint</vt:lpstr>
      <vt:lpstr>ISSUE no.3:    Food fraud = Global concern </vt:lpstr>
      <vt:lpstr>WHY FOOD FRAUD ? =&gt; GLOBAL PROBLEM</vt:lpstr>
      <vt:lpstr>Prezentace aplikace PowerPoint</vt:lpstr>
      <vt:lpstr>Fraud and irregularities breakdown by good </vt:lpstr>
      <vt:lpstr>Prezentace aplikace PowerPoint</vt:lpstr>
      <vt:lpstr>Prezentace aplikace PowerPoint</vt:lpstr>
      <vt:lpstr>Prezentace aplikace PowerPoint</vt:lpstr>
      <vt:lpstr>MILK: MELAMINE CRISIS Not only economic but also food safety issue</vt:lpstr>
      <vt:lpstr>MELAMINE CRISIS: Risk assessment</vt:lpstr>
      <vt:lpstr>FOOD FRAUD: Other food safety risks</vt:lpstr>
      <vt:lpstr>Prezentace aplikace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Pulkrabova Jana</dc:creator>
  <cp:lastModifiedBy>Tomaniova Monika</cp:lastModifiedBy>
  <cp:revision>412</cp:revision>
  <dcterms:created xsi:type="dcterms:W3CDTF">2014-09-16T12:28:36Z</dcterms:created>
  <dcterms:modified xsi:type="dcterms:W3CDTF">2016-06-09T10:29:24Z</dcterms:modified>
</cp:coreProperties>
</file>